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506" r:id="rId3"/>
    <p:sldId id="507" r:id="rId4"/>
    <p:sldId id="509" r:id="rId5"/>
    <p:sldId id="508" r:id="rId6"/>
    <p:sldId id="510" r:id="rId7"/>
    <p:sldId id="511" r:id="rId8"/>
    <p:sldId id="546" r:id="rId9"/>
    <p:sldId id="547" r:id="rId10"/>
    <p:sldId id="476" r:id="rId11"/>
    <p:sldId id="494" r:id="rId12"/>
    <p:sldId id="495" r:id="rId13"/>
    <p:sldId id="513" r:id="rId14"/>
    <p:sldId id="514" r:id="rId15"/>
    <p:sldId id="515" r:id="rId16"/>
    <p:sldId id="516" r:id="rId17"/>
    <p:sldId id="517" r:id="rId18"/>
    <p:sldId id="518" r:id="rId19"/>
    <p:sldId id="519" r:id="rId20"/>
    <p:sldId id="527" r:id="rId21"/>
    <p:sldId id="545"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200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宏宇" userId="6226a253-862e-4062-9583-ca90ef3a886f" providerId="ADAL" clId="{F9D619D3-5876-4A64-B7A9-D201E9AA62B1}"/>
    <pc:docChg chg="undo custSel addSld delSld modSld sldOrd">
      <pc:chgData name="匡宏宇" userId="6226a253-862e-4062-9583-ca90ef3a886f" providerId="ADAL" clId="{F9D619D3-5876-4A64-B7A9-D201E9AA62B1}" dt="2021-11-04T01:31:45.954" v="1851"/>
      <pc:docMkLst>
        <pc:docMk/>
      </pc:docMkLst>
      <pc:sldChg chg="modSp mod">
        <pc:chgData name="匡宏宇" userId="6226a253-862e-4062-9583-ca90ef3a886f" providerId="ADAL" clId="{F9D619D3-5876-4A64-B7A9-D201E9AA62B1}" dt="2021-11-04T00:57:11.071" v="10" actId="20577"/>
        <pc:sldMkLst>
          <pc:docMk/>
          <pc:sldMk cId="109200150" sldId="256"/>
        </pc:sldMkLst>
        <pc:spChg chg="mod">
          <ac:chgData name="匡宏宇" userId="6226a253-862e-4062-9583-ca90ef3a886f" providerId="ADAL" clId="{F9D619D3-5876-4A64-B7A9-D201E9AA62B1}" dt="2021-11-04T00:57:11.071" v="10" actId="20577"/>
          <ac:spMkLst>
            <pc:docMk/>
            <pc:sldMk cId="109200150" sldId="256"/>
            <ac:spMk id="2" creationId="{CD6E02CA-9132-46C9-971F-5C3ABDD333FA}"/>
          </ac:spMkLst>
        </pc:spChg>
      </pc:sldChg>
      <pc:sldChg chg="modSp modAnim">
        <pc:chgData name="匡宏宇" userId="6226a253-862e-4062-9583-ca90ef3a886f" providerId="ADAL" clId="{F9D619D3-5876-4A64-B7A9-D201E9AA62B1}" dt="2021-11-04T01:04:53.583" v="529"/>
        <pc:sldMkLst>
          <pc:docMk/>
          <pc:sldMk cId="821853357" sldId="513"/>
        </pc:sldMkLst>
        <pc:spChg chg="mod">
          <ac:chgData name="匡宏宇" userId="6226a253-862e-4062-9583-ca90ef3a886f" providerId="ADAL" clId="{F9D619D3-5876-4A64-B7A9-D201E9AA62B1}" dt="2021-11-04T01:04:44.985" v="528" actId="113"/>
          <ac:spMkLst>
            <pc:docMk/>
            <pc:sldMk cId="821853357" sldId="513"/>
            <ac:spMk id="3" creationId="{EDF77310-AD0C-45C9-9E2D-9D6A98151058}"/>
          </ac:spMkLst>
        </pc:spChg>
      </pc:sldChg>
      <pc:sldChg chg="addSp modSp mod">
        <pc:chgData name="匡宏宇" userId="6226a253-862e-4062-9583-ca90ef3a886f" providerId="ADAL" clId="{F9D619D3-5876-4A64-B7A9-D201E9AA62B1}" dt="2021-11-04T01:15:29.534" v="559" actId="113"/>
        <pc:sldMkLst>
          <pc:docMk/>
          <pc:sldMk cId="3609995266" sldId="514"/>
        </pc:sldMkLst>
        <pc:spChg chg="add mod">
          <ac:chgData name="匡宏宇" userId="6226a253-862e-4062-9583-ca90ef3a886f" providerId="ADAL" clId="{F9D619D3-5876-4A64-B7A9-D201E9AA62B1}" dt="2021-11-04T01:15:29.534" v="559" actId="113"/>
          <ac:spMkLst>
            <pc:docMk/>
            <pc:sldMk cId="3609995266" sldId="514"/>
            <ac:spMk id="3" creationId="{4CD0471E-4CEE-4553-A29F-FE57D7BDD972}"/>
          </ac:spMkLst>
        </pc:spChg>
        <pc:spChg chg="add mod">
          <ac:chgData name="匡宏宇" userId="6226a253-862e-4062-9583-ca90ef3a886f" providerId="ADAL" clId="{F9D619D3-5876-4A64-B7A9-D201E9AA62B1}" dt="2021-11-04T01:02:50.024" v="524"/>
          <ac:spMkLst>
            <pc:docMk/>
            <pc:sldMk cId="3609995266" sldId="514"/>
            <ac:spMk id="5" creationId="{A5B52008-6AF7-4D39-880C-84915EB206DA}"/>
          </ac:spMkLst>
        </pc:spChg>
        <pc:picChg chg="mod">
          <ac:chgData name="匡宏宇" userId="6226a253-862e-4062-9583-ca90ef3a886f" providerId="ADAL" clId="{F9D619D3-5876-4A64-B7A9-D201E9AA62B1}" dt="2021-11-04T01:00:33.154" v="265" actId="1076"/>
          <ac:picMkLst>
            <pc:docMk/>
            <pc:sldMk cId="3609995266" sldId="514"/>
            <ac:picMk id="4" creationId="{998C6950-D891-4E0A-89AF-C7534E60704B}"/>
          </ac:picMkLst>
        </pc:picChg>
      </pc:sldChg>
      <pc:sldChg chg="addSp modSp mod">
        <pc:chgData name="匡宏宇" userId="6226a253-862e-4062-9583-ca90ef3a886f" providerId="ADAL" clId="{F9D619D3-5876-4A64-B7A9-D201E9AA62B1}" dt="2021-11-04T01:28:09.735" v="1775" actId="114"/>
        <pc:sldMkLst>
          <pc:docMk/>
          <pc:sldMk cId="2061299828" sldId="518"/>
        </pc:sldMkLst>
        <pc:spChg chg="add mod">
          <ac:chgData name="匡宏宇" userId="6226a253-862e-4062-9583-ca90ef3a886f" providerId="ADAL" clId="{F9D619D3-5876-4A64-B7A9-D201E9AA62B1}" dt="2021-11-04T01:21:29.425" v="1189" actId="20577"/>
          <ac:spMkLst>
            <pc:docMk/>
            <pc:sldMk cId="2061299828" sldId="518"/>
            <ac:spMk id="3" creationId="{2AD1C31E-59E3-4DE8-AC88-4EF63913881A}"/>
          </ac:spMkLst>
        </pc:spChg>
        <pc:spChg chg="add mod">
          <ac:chgData name="匡宏宇" userId="6226a253-862e-4062-9583-ca90ef3a886f" providerId="ADAL" clId="{F9D619D3-5876-4A64-B7A9-D201E9AA62B1}" dt="2021-11-04T01:28:09.735" v="1775" actId="114"/>
          <ac:spMkLst>
            <pc:docMk/>
            <pc:sldMk cId="2061299828" sldId="518"/>
            <ac:spMk id="14" creationId="{76A5FD55-6E6C-4B7A-8349-61ED6AA420F7}"/>
          </ac:spMkLst>
        </pc:spChg>
        <pc:picChg chg="mod">
          <ac:chgData name="匡宏宇" userId="6226a253-862e-4062-9583-ca90ef3a886f" providerId="ADAL" clId="{F9D619D3-5876-4A64-B7A9-D201E9AA62B1}" dt="2021-11-04T01:26:53.049" v="1495" actId="1076"/>
          <ac:picMkLst>
            <pc:docMk/>
            <pc:sldMk cId="2061299828" sldId="518"/>
            <ac:picMk id="9" creationId="{13C32C05-B7B9-4073-BF31-D2D0D1DAECAD}"/>
          </ac:picMkLst>
        </pc:picChg>
      </pc:sldChg>
      <pc:sldChg chg="del">
        <pc:chgData name="匡宏宇" userId="6226a253-862e-4062-9583-ca90ef3a886f" providerId="ADAL" clId="{F9D619D3-5876-4A64-B7A9-D201E9AA62B1}" dt="2021-11-04T01:14:03.392" v="555" actId="47"/>
        <pc:sldMkLst>
          <pc:docMk/>
          <pc:sldMk cId="2386021191" sldId="520"/>
        </pc:sldMkLst>
      </pc:sldChg>
      <pc:sldChg chg="del">
        <pc:chgData name="匡宏宇" userId="6226a253-862e-4062-9583-ca90ef3a886f" providerId="ADAL" clId="{F9D619D3-5876-4A64-B7A9-D201E9AA62B1}" dt="2021-11-04T01:14:03.392" v="555" actId="47"/>
        <pc:sldMkLst>
          <pc:docMk/>
          <pc:sldMk cId="4086865010" sldId="521"/>
        </pc:sldMkLst>
      </pc:sldChg>
      <pc:sldChg chg="del">
        <pc:chgData name="匡宏宇" userId="6226a253-862e-4062-9583-ca90ef3a886f" providerId="ADAL" clId="{F9D619D3-5876-4A64-B7A9-D201E9AA62B1}" dt="2021-11-04T01:14:03.392" v="555" actId="47"/>
        <pc:sldMkLst>
          <pc:docMk/>
          <pc:sldMk cId="1532787043" sldId="522"/>
        </pc:sldMkLst>
      </pc:sldChg>
      <pc:sldChg chg="del">
        <pc:chgData name="匡宏宇" userId="6226a253-862e-4062-9583-ca90ef3a886f" providerId="ADAL" clId="{F9D619D3-5876-4A64-B7A9-D201E9AA62B1}" dt="2021-11-04T01:14:03.392" v="555" actId="47"/>
        <pc:sldMkLst>
          <pc:docMk/>
          <pc:sldMk cId="4182341785" sldId="523"/>
        </pc:sldMkLst>
      </pc:sldChg>
      <pc:sldChg chg="del">
        <pc:chgData name="匡宏宇" userId="6226a253-862e-4062-9583-ca90ef3a886f" providerId="ADAL" clId="{F9D619D3-5876-4A64-B7A9-D201E9AA62B1}" dt="2021-11-04T01:14:03.392" v="555" actId="47"/>
        <pc:sldMkLst>
          <pc:docMk/>
          <pc:sldMk cId="3485330421" sldId="525"/>
        </pc:sldMkLst>
      </pc:sldChg>
      <pc:sldChg chg="del">
        <pc:chgData name="匡宏宇" userId="6226a253-862e-4062-9583-ca90ef3a886f" providerId="ADAL" clId="{F9D619D3-5876-4A64-B7A9-D201E9AA62B1}" dt="2021-11-04T01:14:03.392" v="555" actId="47"/>
        <pc:sldMkLst>
          <pc:docMk/>
          <pc:sldMk cId="2513213239" sldId="526"/>
        </pc:sldMkLst>
      </pc:sldChg>
      <pc:sldChg chg="addSp modSp mod modAnim">
        <pc:chgData name="匡宏宇" userId="6226a253-862e-4062-9583-ca90ef3a886f" providerId="ADAL" clId="{F9D619D3-5876-4A64-B7A9-D201E9AA62B1}" dt="2021-11-04T01:12:44.787" v="554"/>
        <pc:sldMkLst>
          <pc:docMk/>
          <pc:sldMk cId="2000747990" sldId="527"/>
        </pc:sldMkLst>
        <pc:spChg chg="mod">
          <ac:chgData name="匡宏宇" userId="6226a253-862e-4062-9583-ca90ef3a886f" providerId="ADAL" clId="{F9D619D3-5876-4A64-B7A9-D201E9AA62B1}" dt="2021-11-04T01:11:32.328" v="542" actId="1076"/>
          <ac:spMkLst>
            <pc:docMk/>
            <pc:sldMk cId="2000747990" sldId="527"/>
            <ac:spMk id="4" creationId="{CBB8231C-4CC0-4EBD-AADA-5782F0B82A0D}"/>
          </ac:spMkLst>
        </pc:spChg>
        <pc:picChg chg="add mod">
          <ac:chgData name="匡宏宇" userId="6226a253-862e-4062-9583-ca90ef3a886f" providerId="ADAL" clId="{F9D619D3-5876-4A64-B7A9-D201E9AA62B1}" dt="2021-11-04T01:09:24.743" v="535" actId="1076"/>
          <ac:picMkLst>
            <pc:docMk/>
            <pc:sldMk cId="2000747990" sldId="527"/>
            <ac:picMk id="1026" creationId="{77575C6B-E7BB-4048-B30C-54F087694002}"/>
          </ac:picMkLst>
        </pc:picChg>
        <pc:picChg chg="add mod">
          <ac:chgData name="匡宏宇" userId="6226a253-862e-4062-9583-ca90ef3a886f" providerId="ADAL" clId="{F9D619D3-5876-4A64-B7A9-D201E9AA62B1}" dt="2021-11-04T01:11:51.452" v="548" actId="14100"/>
          <ac:picMkLst>
            <pc:docMk/>
            <pc:sldMk cId="2000747990" sldId="527"/>
            <ac:picMk id="1028" creationId="{6A893F7F-F8B3-4D20-ABE4-3F8E909987FD}"/>
          </ac:picMkLst>
        </pc:picChg>
      </pc:sldChg>
      <pc:sldChg chg="del">
        <pc:chgData name="匡宏宇" userId="6226a253-862e-4062-9583-ca90ef3a886f" providerId="ADAL" clId="{F9D619D3-5876-4A64-B7A9-D201E9AA62B1}" dt="2021-11-04T01:14:03.392" v="555" actId="47"/>
        <pc:sldMkLst>
          <pc:docMk/>
          <pc:sldMk cId="505613702" sldId="529"/>
        </pc:sldMkLst>
      </pc:sldChg>
      <pc:sldChg chg="del">
        <pc:chgData name="匡宏宇" userId="6226a253-862e-4062-9583-ca90ef3a886f" providerId="ADAL" clId="{F9D619D3-5876-4A64-B7A9-D201E9AA62B1}" dt="2021-11-04T01:14:03.392" v="555" actId="47"/>
        <pc:sldMkLst>
          <pc:docMk/>
          <pc:sldMk cId="143630372" sldId="530"/>
        </pc:sldMkLst>
      </pc:sldChg>
      <pc:sldChg chg="del">
        <pc:chgData name="匡宏宇" userId="6226a253-862e-4062-9583-ca90ef3a886f" providerId="ADAL" clId="{F9D619D3-5876-4A64-B7A9-D201E9AA62B1}" dt="2021-11-04T01:14:03.392" v="555" actId="47"/>
        <pc:sldMkLst>
          <pc:docMk/>
          <pc:sldMk cId="1203774408" sldId="531"/>
        </pc:sldMkLst>
      </pc:sldChg>
      <pc:sldChg chg="del">
        <pc:chgData name="匡宏宇" userId="6226a253-862e-4062-9583-ca90ef3a886f" providerId="ADAL" clId="{F9D619D3-5876-4A64-B7A9-D201E9AA62B1}" dt="2021-11-04T01:14:03.392" v="555" actId="47"/>
        <pc:sldMkLst>
          <pc:docMk/>
          <pc:sldMk cId="1404979928" sldId="532"/>
        </pc:sldMkLst>
      </pc:sldChg>
      <pc:sldChg chg="modSp add mod ord">
        <pc:chgData name="匡宏宇" userId="6226a253-862e-4062-9583-ca90ef3a886f" providerId="ADAL" clId="{F9D619D3-5876-4A64-B7A9-D201E9AA62B1}" dt="2021-11-04T01:31:45.954" v="1851"/>
        <pc:sldMkLst>
          <pc:docMk/>
          <pc:sldMk cId="2290724611" sldId="545"/>
        </pc:sldMkLst>
        <pc:spChg chg="mod">
          <ac:chgData name="匡宏宇" userId="6226a253-862e-4062-9583-ca90ef3a886f" providerId="ADAL" clId="{F9D619D3-5876-4A64-B7A9-D201E9AA62B1}" dt="2021-11-04T01:30:31.224" v="1849" actId="1038"/>
          <ac:spMkLst>
            <pc:docMk/>
            <pc:sldMk cId="2290724611" sldId="545"/>
            <ac:spMk id="2" creationId="{6A7C8C8C-B0C9-4C41-BAB7-4FCB04A4EF9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4C4F26-6A4F-4377-B6F9-A52377CB5326}" type="datetimeFigureOut">
              <a:rPr lang="zh-CN" altLang="en-US" smtClean="0"/>
              <a:t>2022/11/29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F20CF-A7EC-4431-A93C-3A0803156F71}" type="slidenum">
              <a:rPr lang="zh-CN" altLang="en-US" smtClean="0"/>
              <a:t>‹#›</a:t>
            </a:fld>
            <a:endParaRPr lang="zh-CN" altLang="en-US"/>
          </a:p>
        </p:txBody>
      </p:sp>
    </p:spTree>
    <p:extLst>
      <p:ext uri="{BB962C8B-B14F-4D97-AF65-F5344CB8AC3E}">
        <p14:creationId xmlns:p14="http://schemas.microsoft.com/office/powerpoint/2010/main" val="38488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F20CF-A7EC-4431-A93C-3A0803156F7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1830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706289-EE24-4ADE-807C-AB59F13588D6}" type="slidenum">
              <a:rPr lang="zh-CN" altLang="en-US" smtClean="0"/>
              <a:t>11</a:t>
            </a:fld>
            <a:endParaRPr lang="zh-CN" altLang="en-US"/>
          </a:p>
        </p:txBody>
      </p:sp>
    </p:spTree>
    <p:extLst>
      <p:ext uri="{BB962C8B-B14F-4D97-AF65-F5344CB8AC3E}">
        <p14:creationId xmlns:p14="http://schemas.microsoft.com/office/powerpoint/2010/main" val="116014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F20CF-A7EC-4431-A93C-3A0803156F71}" type="slidenum">
              <a:rPr lang="zh-CN" altLang="en-US" smtClean="0"/>
              <a:t>17</a:t>
            </a:fld>
            <a:endParaRPr lang="zh-CN" altLang="en-US"/>
          </a:p>
        </p:txBody>
      </p:sp>
    </p:spTree>
    <p:extLst>
      <p:ext uri="{BB962C8B-B14F-4D97-AF65-F5344CB8AC3E}">
        <p14:creationId xmlns:p14="http://schemas.microsoft.com/office/powerpoint/2010/main" val="541694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阿里强调完整生态链（与造福美国本地市场），</a:t>
            </a:r>
            <a:r>
              <a:rPr lang="en-US" altLang="zh-CN" sz="1200" dirty="0"/>
              <a:t>B</a:t>
            </a:r>
            <a:r>
              <a:rPr lang="zh-CN" altLang="en-US" sz="1200" dirty="0"/>
              <a:t>站强调其价值主张内部的丰富性</a:t>
            </a:r>
            <a:endParaRPr lang="zh-CN" altLang="en-US" dirty="0"/>
          </a:p>
        </p:txBody>
      </p:sp>
      <p:sp>
        <p:nvSpPr>
          <p:cNvPr id="4" name="灯片编号占位符 3"/>
          <p:cNvSpPr>
            <a:spLocks noGrp="1"/>
          </p:cNvSpPr>
          <p:nvPr>
            <p:ph type="sldNum" sz="quarter" idx="10"/>
          </p:nvPr>
        </p:nvSpPr>
        <p:spPr/>
        <p:txBody>
          <a:bodyPr/>
          <a:lstStyle/>
          <a:p>
            <a:fld id="{F3BF20CF-A7EC-4431-A93C-3A0803156F71}" type="slidenum">
              <a:rPr lang="zh-CN" altLang="en-US" smtClean="0"/>
              <a:t>20</a:t>
            </a:fld>
            <a:endParaRPr lang="zh-CN" altLang="en-US"/>
          </a:p>
        </p:txBody>
      </p:sp>
    </p:spTree>
    <p:extLst>
      <p:ext uri="{BB962C8B-B14F-4D97-AF65-F5344CB8AC3E}">
        <p14:creationId xmlns:p14="http://schemas.microsoft.com/office/powerpoint/2010/main" val="1636901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599706-C4D1-4FF8-8B89-C69F4DECDA4D}" type="slidenum">
              <a:rPr lang="zh-CN" altLang="en-US" smtClean="0"/>
              <a:t>21</a:t>
            </a:fld>
            <a:endParaRPr lang="zh-CN" altLang="en-US"/>
          </a:p>
        </p:txBody>
      </p:sp>
    </p:spTree>
    <p:extLst>
      <p:ext uri="{BB962C8B-B14F-4D97-AF65-F5344CB8AC3E}">
        <p14:creationId xmlns:p14="http://schemas.microsoft.com/office/powerpoint/2010/main" val="4023957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2022/11/29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79297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2022/11/29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4076877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2022/11/29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408177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4D1948-17EB-407F-B6D2-503ABA488EB2}" type="datetimeFigureOut">
              <a:rPr lang="zh-CN" altLang="en-US" smtClean="0"/>
              <a:t>2022/11/29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9808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74D1948-17EB-407F-B6D2-503ABA488EB2}" type="datetimeFigureOut">
              <a:rPr lang="zh-CN" altLang="en-US" smtClean="0"/>
              <a:t>2022/11/29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938570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74D1948-17EB-407F-B6D2-503ABA488EB2}" type="datetimeFigureOut">
              <a:rPr lang="zh-CN" altLang="en-US" smtClean="0"/>
              <a:t>2022/11/29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254095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74D1948-17EB-407F-B6D2-503ABA488EB2}" type="datetimeFigureOut">
              <a:rPr lang="zh-CN" altLang="en-US" smtClean="0"/>
              <a:t>2022/11/29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761643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74D1948-17EB-407F-B6D2-503ABA488EB2}" type="datetimeFigureOut">
              <a:rPr lang="zh-CN" altLang="en-US" smtClean="0"/>
              <a:t>2022/11/29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669769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D1948-17EB-407F-B6D2-503ABA488EB2}" type="datetimeFigureOut">
              <a:rPr lang="zh-CN" altLang="en-US" smtClean="0"/>
              <a:t>2022/11/29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5936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4D1948-17EB-407F-B6D2-503ABA488EB2}" type="datetimeFigureOut">
              <a:rPr lang="zh-CN" altLang="en-US" smtClean="0"/>
              <a:t>2022/11/29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49674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74D1948-17EB-407F-B6D2-503ABA488EB2}" type="datetimeFigureOut">
              <a:rPr lang="zh-CN" altLang="en-US" smtClean="0"/>
              <a:t>2022/11/29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3619636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D1948-17EB-407F-B6D2-503ABA488EB2}" type="datetimeFigureOut">
              <a:rPr lang="zh-CN" altLang="en-US" smtClean="0"/>
              <a:t>2022/11/29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4B6A6-8931-458A-B060-1B3B98C23986}" type="slidenum">
              <a:rPr lang="zh-CN" altLang="en-US" smtClean="0"/>
              <a:t>‹#›</a:t>
            </a:fld>
            <a:endParaRPr lang="zh-CN" altLang="en-US"/>
          </a:p>
        </p:txBody>
      </p:sp>
    </p:spTree>
    <p:extLst>
      <p:ext uri="{BB962C8B-B14F-4D97-AF65-F5344CB8AC3E}">
        <p14:creationId xmlns:p14="http://schemas.microsoft.com/office/powerpoint/2010/main" val="1795965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E02CA-9132-46C9-971F-5C3ABDD333FA}"/>
              </a:ext>
            </a:extLst>
          </p:cNvPr>
          <p:cNvSpPr>
            <a:spLocks noGrp="1"/>
          </p:cNvSpPr>
          <p:nvPr>
            <p:ph type="ctrTitle"/>
          </p:nvPr>
        </p:nvSpPr>
        <p:spPr/>
        <p:txBody>
          <a:bodyPr>
            <a:normAutofit fontScale="90000"/>
          </a:bodyPr>
          <a:lstStyle/>
          <a:p>
            <a:r>
              <a:rPr lang="zh-CN" altLang="en-US" dirty="0"/>
              <a:t>需求与商业模式创新</a:t>
            </a:r>
            <a:br>
              <a:rPr lang="en-US" altLang="zh-CN" dirty="0"/>
            </a:br>
            <a:r>
              <a:rPr lang="zh-CN" altLang="en-US" dirty="0"/>
              <a:t>第四章 商业模式设计</a:t>
            </a:r>
            <a:br>
              <a:rPr lang="en-US" altLang="zh-CN" dirty="0"/>
            </a:br>
            <a:r>
              <a:rPr lang="zh-CN" altLang="en-US" dirty="0"/>
              <a:t>可视化故事、模型构建与讲故事</a:t>
            </a:r>
          </a:p>
        </p:txBody>
      </p:sp>
      <p:sp>
        <p:nvSpPr>
          <p:cNvPr id="3" name="副标题 2">
            <a:extLst>
              <a:ext uri="{FF2B5EF4-FFF2-40B4-BE49-F238E27FC236}">
                <a16:creationId xmlns:a16="http://schemas.microsoft.com/office/drawing/2014/main" id="{CEC3E26E-89BE-4517-BFF0-DC64A9A28C02}"/>
              </a:ext>
            </a:extLst>
          </p:cNvPr>
          <p:cNvSpPr>
            <a:spLocks noGrp="1"/>
          </p:cNvSpPr>
          <p:nvPr>
            <p:ph type="subTitle" idx="1"/>
          </p:nvPr>
        </p:nvSpPr>
        <p:spPr/>
        <p:txBody>
          <a:bodyPr/>
          <a:lstStyle/>
          <a:p>
            <a:r>
              <a:rPr lang="zh-CN" altLang="en-US" dirty="0"/>
              <a:t>南京大学软件学院 </a:t>
            </a:r>
            <a:r>
              <a:rPr lang="en-US" altLang="zh-CN" dirty="0"/>
              <a:t>– </a:t>
            </a:r>
            <a:r>
              <a:rPr lang="zh-CN" altLang="en-US" dirty="0"/>
              <a:t>匡宏宇</a:t>
            </a:r>
          </a:p>
          <a:p>
            <a:endParaRPr lang="zh-CN" altLang="en-US" dirty="0"/>
          </a:p>
        </p:txBody>
      </p:sp>
    </p:spTree>
    <p:extLst>
      <p:ext uri="{BB962C8B-B14F-4D97-AF65-F5344CB8AC3E}">
        <p14:creationId xmlns:p14="http://schemas.microsoft.com/office/powerpoint/2010/main" val="109200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EC106-1B91-4C28-B56B-1B4740E571F0}"/>
              </a:ext>
            </a:extLst>
          </p:cNvPr>
          <p:cNvSpPr>
            <a:spLocks noGrp="1"/>
          </p:cNvSpPr>
          <p:nvPr>
            <p:ph type="title"/>
          </p:nvPr>
        </p:nvSpPr>
        <p:spPr>
          <a:xfrm>
            <a:off x="168965" y="186222"/>
            <a:ext cx="8736496" cy="509517"/>
          </a:xfrm>
        </p:spPr>
        <p:txBody>
          <a:bodyPr>
            <a:normAutofit fontScale="90000"/>
          </a:bodyPr>
          <a:lstStyle/>
          <a:p>
            <a:r>
              <a:rPr lang="zh-CN" altLang="en-US" sz="4000" dirty="0"/>
              <a:t>大作业时完成：可视化讲述你的商业模式</a:t>
            </a:r>
          </a:p>
        </p:txBody>
      </p:sp>
      <p:sp>
        <p:nvSpPr>
          <p:cNvPr id="3" name="内容占位符 2">
            <a:extLst>
              <a:ext uri="{FF2B5EF4-FFF2-40B4-BE49-F238E27FC236}">
                <a16:creationId xmlns:a16="http://schemas.microsoft.com/office/drawing/2014/main" id="{2814DB36-FDD0-425C-86F9-2937A8E768B0}"/>
              </a:ext>
            </a:extLst>
          </p:cNvPr>
          <p:cNvSpPr>
            <a:spLocks noGrp="1"/>
          </p:cNvSpPr>
          <p:nvPr>
            <p:ph idx="1"/>
          </p:nvPr>
        </p:nvSpPr>
        <p:spPr>
          <a:xfrm>
            <a:off x="168965" y="884583"/>
            <a:ext cx="8816009" cy="5883966"/>
          </a:xfrm>
        </p:spPr>
        <p:txBody>
          <a:bodyPr>
            <a:normAutofit fontScale="92500" lnSpcReduction="20000"/>
          </a:bodyPr>
          <a:lstStyle/>
          <a:p>
            <a:r>
              <a:rPr lang="zh-CN" altLang="en-US" dirty="0"/>
              <a:t>作业内容：两个视频</a:t>
            </a:r>
            <a:endParaRPr lang="en-US" altLang="zh-CN" dirty="0"/>
          </a:p>
          <a:p>
            <a:pPr lvl="1"/>
            <a:r>
              <a:rPr lang="en-US" altLang="zh-CN" dirty="0"/>
              <a:t>1.</a:t>
            </a:r>
            <a:r>
              <a:rPr lang="zh-CN" altLang="en-US" dirty="0"/>
              <a:t>可视化讲述你们组大作业提交的商业模式画布，视频时长不超过</a:t>
            </a:r>
            <a:r>
              <a:rPr lang="en-US" altLang="zh-CN" dirty="0"/>
              <a:t>8</a:t>
            </a:r>
            <a:r>
              <a:rPr lang="zh-CN" altLang="en-US" dirty="0"/>
              <a:t>分钟</a:t>
            </a:r>
            <a:endParaRPr lang="en-US" altLang="zh-CN" dirty="0"/>
          </a:p>
          <a:p>
            <a:pPr lvl="1"/>
            <a:r>
              <a:rPr lang="en-US" altLang="zh-CN" dirty="0"/>
              <a:t>2.</a:t>
            </a:r>
            <a:r>
              <a:rPr lang="zh-CN" altLang="en-US" dirty="0"/>
              <a:t>形成可视化故事时所有组员在场的讨论花絮，视频时长不超过</a:t>
            </a:r>
            <a:r>
              <a:rPr lang="en-US" altLang="zh-CN" dirty="0"/>
              <a:t>5</a:t>
            </a:r>
            <a:r>
              <a:rPr lang="zh-CN" altLang="en-US" dirty="0"/>
              <a:t>分钟</a:t>
            </a:r>
            <a:endParaRPr lang="en-US" altLang="zh-CN" dirty="0"/>
          </a:p>
          <a:p>
            <a:endParaRPr lang="en-US" altLang="zh-CN" sz="100" dirty="0"/>
          </a:p>
          <a:p>
            <a:r>
              <a:rPr lang="zh-CN" altLang="en-US" dirty="0"/>
              <a:t>作业要求与安排</a:t>
            </a:r>
            <a:endParaRPr lang="en-US" altLang="zh-CN" dirty="0"/>
          </a:p>
          <a:p>
            <a:pPr lvl="1"/>
            <a:r>
              <a:rPr lang="zh-CN" altLang="en-US" dirty="0"/>
              <a:t>故事讲述方式：本</a:t>
            </a:r>
            <a:r>
              <a:rPr lang="en-US" altLang="zh-CN" dirty="0"/>
              <a:t>ppt</a:t>
            </a:r>
            <a:r>
              <a:rPr lang="zh-CN" altLang="en-US" dirty="0"/>
              <a:t>第</a:t>
            </a:r>
            <a:r>
              <a:rPr lang="en-US" altLang="zh-CN" dirty="0"/>
              <a:t>9</a:t>
            </a:r>
            <a:r>
              <a:rPr lang="zh-CN" altLang="en-US" dirty="0"/>
              <a:t>页，</a:t>
            </a:r>
            <a:r>
              <a:rPr lang="en-US" altLang="zh-CN" dirty="0"/>
              <a:t>16-19</a:t>
            </a:r>
            <a:r>
              <a:rPr lang="zh-CN" altLang="en-US" dirty="0"/>
              <a:t>页</a:t>
            </a:r>
            <a:r>
              <a:rPr lang="en-US" altLang="zh-CN" dirty="0"/>
              <a:t>~</a:t>
            </a:r>
            <a:r>
              <a:rPr lang="zh-CN" altLang="en-US" dirty="0"/>
              <a:t>教材</a:t>
            </a:r>
            <a:r>
              <a:rPr lang="en-US" altLang="zh-CN" dirty="0"/>
              <a:t>149</a:t>
            </a:r>
            <a:r>
              <a:rPr lang="zh-CN" altLang="en-US" dirty="0"/>
              <a:t>页</a:t>
            </a:r>
            <a:endParaRPr lang="en-US" altLang="zh-CN" dirty="0"/>
          </a:p>
          <a:p>
            <a:pPr lvl="1"/>
            <a:r>
              <a:rPr lang="zh-CN" altLang="en-US" dirty="0"/>
              <a:t>视频录制：</a:t>
            </a:r>
            <a:r>
              <a:rPr lang="en-US" altLang="zh-CN" dirty="0"/>
              <a:t>ppt</a:t>
            </a:r>
            <a:r>
              <a:rPr lang="zh-CN" altLang="en-US" dirty="0"/>
              <a:t>本身就可以录制，</a:t>
            </a:r>
            <a:r>
              <a:rPr lang="zh-CN" altLang="en-US" dirty="0">
                <a:solidFill>
                  <a:srgbClr val="FF0000"/>
                </a:solidFill>
              </a:rPr>
              <a:t>使用手机拍摄</a:t>
            </a:r>
            <a:r>
              <a:rPr lang="en-US" altLang="zh-CN" dirty="0">
                <a:solidFill>
                  <a:srgbClr val="FF0000"/>
                </a:solidFill>
              </a:rPr>
              <a:t>+</a:t>
            </a:r>
            <a:r>
              <a:rPr lang="zh-CN" altLang="en-US" dirty="0">
                <a:solidFill>
                  <a:srgbClr val="FF0000"/>
                </a:solidFill>
              </a:rPr>
              <a:t>便利签</a:t>
            </a:r>
            <a:r>
              <a:rPr lang="en-US" altLang="zh-CN" dirty="0">
                <a:solidFill>
                  <a:srgbClr val="FF0000"/>
                </a:solidFill>
              </a:rPr>
              <a:t>+</a:t>
            </a:r>
            <a:r>
              <a:rPr lang="zh-CN" altLang="en-US" dirty="0">
                <a:solidFill>
                  <a:srgbClr val="FF0000"/>
                </a:solidFill>
              </a:rPr>
              <a:t>手绘有加分</a:t>
            </a:r>
            <a:endParaRPr lang="en-US" altLang="zh-CN" dirty="0">
              <a:solidFill>
                <a:srgbClr val="FF0000"/>
              </a:solidFill>
            </a:endParaRPr>
          </a:p>
          <a:p>
            <a:pPr lvl="2"/>
            <a:r>
              <a:rPr lang="zh-CN" altLang="en-US" sz="2100" dirty="0">
                <a:solidFill>
                  <a:srgbClr val="FF0000"/>
                </a:solidFill>
              </a:rPr>
              <a:t>每个模块讲解时必须配合绘图，画布本身要体现出客户洞察和构思的改进，不要照抄之前的文档，组内一人发声即可，允许后期配音</a:t>
            </a:r>
            <a:endParaRPr lang="en-US" altLang="zh-CN" sz="1725" dirty="0">
              <a:solidFill>
                <a:srgbClr val="FF0000"/>
              </a:solidFill>
            </a:endParaRPr>
          </a:p>
          <a:p>
            <a:pPr lvl="1"/>
            <a:r>
              <a:rPr lang="zh-CN" altLang="en-US" dirty="0"/>
              <a:t>讨论录制：腾讯会议</a:t>
            </a:r>
            <a:endParaRPr lang="en-US" altLang="zh-CN" dirty="0"/>
          </a:p>
          <a:p>
            <a:pPr lvl="2"/>
            <a:r>
              <a:rPr lang="zh-CN" altLang="en-US" sz="2100" dirty="0"/>
              <a:t>最好所有人都露脸以证明全部参加，请选取讨论最热烈的五分钟</a:t>
            </a:r>
            <a:endParaRPr lang="en-US" altLang="zh-CN" sz="2400" dirty="0"/>
          </a:p>
          <a:p>
            <a:pPr lvl="1"/>
            <a:r>
              <a:rPr lang="zh-CN" altLang="en-US" dirty="0"/>
              <a:t>视频剪辑：最简单的剪辑工具 </a:t>
            </a:r>
            <a:r>
              <a:rPr lang="en-US" altLang="zh-CN" dirty="0"/>
              <a:t>– win10 </a:t>
            </a:r>
            <a:r>
              <a:rPr lang="zh-CN" altLang="en-US" b="1" dirty="0"/>
              <a:t>“照片”</a:t>
            </a:r>
            <a:endParaRPr lang="en-US" altLang="zh-CN" b="1" dirty="0"/>
          </a:p>
          <a:p>
            <a:endParaRPr lang="en-US" altLang="zh-CN" sz="100" dirty="0"/>
          </a:p>
          <a:p>
            <a:r>
              <a:rPr lang="zh-CN" altLang="en-US" dirty="0"/>
              <a:t>作业提交与评分</a:t>
            </a:r>
            <a:endParaRPr lang="en-US" altLang="zh-CN" dirty="0"/>
          </a:p>
          <a:p>
            <a:pPr lvl="1"/>
            <a:r>
              <a:rPr lang="zh-CN" altLang="en-US" dirty="0"/>
              <a:t>教学立方里只需组长上传作业，视频上传位置：</a:t>
            </a:r>
            <a:r>
              <a:rPr lang="en-US" altLang="zh-CN" dirty="0"/>
              <a:t>B</a:t>
            </a:r>
            <a:r>
              <a:rPr lang="zh-CN" altLang="en-US" dirty="0"/>
              <a:t>站</a:t>
            </a:r>
            <a:endParaRPr lang="en-US" altLang="zh-CN" dirty="0"/>
          </a:p>
          <a:p>
            <a:pPr lvl="1"/>
            <a:r>
              <a:rPr lang="zh-CN" altLang="en-US" dirty="0">
                <a:solidFill>
                  <a:srgbClr val="FF0000"/>
                </a:solidFill>
              </a:rPr>
              <a:t>大量文字</a:t>
            </a:r>
            <a:r>
              <a:rPr lang="en-US" altLang="zh-CN" dirty="0">
                <a:solidFill>
                  <a:srgbClr val="FF0000"/>
                </a:solidFill>
              </a:rPr>
              <a:t>ppt+</a:t>
            </a:r>
            <a:r>
              <a:rPr lang="zh-CN" altLang="en-US" dirty="0">
                <a:solidFill>
                  <a:srgbClr val="FF0000"/>
                </a:solidFill>
              </a:rPr>
              <a:t>毫无感情的</a:t>
            </a:r>
            <a:r>
              <a:rPr lang="en-US" altLang="zh-CN" dirty="0">
                <a:solidFill>
                  <a:srgbClr val="FF0000"/>
                </a:solidFill>
              </a:rPr>
              <a:t>zoom</a:t>
            </a:r>
            <a:r>
              <a:rPr lang="zh-CN" altLang="en-US" dirty="0">
                <a:solidFill>
                  <a:srgbClr val="FF0000"/>
                </a:solidFill>
              </a:rPr>
              <a:t>只能得到最低的及格分；</a:t>
            </a:r>
            <a:r>
              <a:rPr lang="zh-CN" altLang="en-US" dirty="0"/>
              <a:t>画布与故事越生动，讨论越热烈，</a:t>
            </a:r>
            <a:r>
              <a:rPr lang="zh-CN" altLang="en-US" dirty="0">
                <a:solidFill>
                  <a:srgbClr val="FF0000"/>
                </a:solidFill>
              </a:rPr>
              <a:t>内容越充实分数越高</a:t>
            </a:r>
            <a:r>
              <a:rPr lang="zh-CN" altLang="en-US" dirty="0"/>
              <a:t>；图形和语音的表达请尽量清晰</a:t>
            </a:r>
            <a:endParaRPr lang="en-US" altLang="zh-CN" dirty="0"/>
          </a:p>
        </p:txBody>
      </p:sp>
    </p:spTree>
    <p:extLst>
      <p:ext uri="{BB962C8B-B14F-4D97-AF65-F5344CB8AC3E}">
        <p14:creationId xmlns:p14="http://schemas.microsoft.com/office/powerpoint/2010/main" val="568308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F863BD-18A3-4F94-8C19-D31753652A3F}"/>
              </a:ext>
            </a:extLst>
          </p:cNvPr>
          <p:cNvSpPr>
            <a:spLocks noGrp="1"/>
          </p:cNvSpPr>
          <p:nvPr>
            <p:ph type="title"/>
          </p:nvPr>
        </p:nvSpPr>
        <p:spPr>
          <a:xfrm>
            <a:off x="628650" y="365127"/>
            <a:ext cx="7886700" cy="956778"/>
          </a:xfrm>
        </p:spPr>
        <p:txBody>
          <a:bodyPr>
            <a:noAutofit/>
          </a:bodyPr>
          <a:lstStyle/>
          <a:p>
            <a:r>
              <a:rPr lang="zh-CN" altLang="en-US" sz="3200" dirty="0"/>
              <a:t>复习：商业模式设计</a:t>
            </a:r>
            <a:r>
              <a:rPr lang="en-US" altLang="zh-CN" sz="3200" dirty="0"/>
              <a:t>-</a:t>
            </a:r>
            <a:r>
              <a:rPr lang="zh-CN" altLang="en-US" sz="3200" dirty="0"/>
              <a:t>工具、方法、</a:t>
            </a:r>
            <a:r>
              <a:rPr lang="zh-CN" altLang="en-US" sz="3200" i="1" dirty="0"/>
              <a:t>思维</a:t>
            </a:r>
          </a:p>
        </p:txBody>
      </p:sp>
      <p:sp>
        <p:nvSpPr>
          <p:cNvPr id="3" name="内容占位符 2">
            <a:extLst>
              <a:ext uri="{FF2B5EF4-FFF2-40B4-BE49-F238E27FC236}">
                <a16:creationId xmlns:a16="http://schemas.microsoft.com/office/drawing/2014/main" id="{17E457F7-124A-4C60-B467-A4E32B0BBCA0}"/>
              </a:ext>
            </a:extLst>
          </p:cNvPr>
          <p:cNvSpPr>
            <a:spLocks noGrp="1"/>
          </p:cNvSpPr>
          <p:nvPr>
            <p:ph idx="1"/>
          </p:nvPr>
        </p:nvSpPr>
        <p:spPr>
          <a:xfrm>
            <a:off x="626166" y="1603925"/>
            <a:ext cx="7886700" cy="4562060"/>
          </a:xfrm>
        </p:spPr>
        <p:txBody>
          <a:bodyPr>
            <a:normAutofit fontScale="70000" lnSpcReduction="20000"/>
          </a:bodyPr>
          <a:lstStyle/>
          <a:p>
            <a:r>
              <a:rPr lang="zh-CN" altLang="en-US" dirty="0"/>
              <a:t>作为一名设计师</a:t>
            </a:r>
            <a:endParaRPr lang="en-US" altLang="zh-CN" dirty="0"/>
          </a:p>
          <a:p>
            <a:pPr lvl="1"/>
            <a:r>
              <a:rPr lang="zh-CN" altLang="en-US" b="1" dirty="0"/>
              <a:t>必须</a:t>
            </a:r>
            <a:r>
              <a:rPr lang="zh-CN" altLang="en-US" dirty="0"/>
              <a:t>执着地探究所有可能性，直到创造出崭新的设计，开拓从未被人开发的领域，最终实现想要的功能（</a:t>
            </a:r>
            <a:r>
              <a:rPr lang="zh-CN" altLang="en-US" b="1" dirty="0"/>
              <a:t>所有创新类工作的本质：科研、工程、组织结构设计</a:t>
            </a:r>
            <a:r>
              <a:rPr lang="zh-CN" altLang="en-US" dirty="0"/>
              <a:t>）</a:t>
            </a:r>
            <a:endParaRPr lang="en-US" altLang="zh-CN" dirty="0"/>
          </a:p>
          <a:p>
            <a:pPr lvl="1"/>
            <a:r>
              <a:rPr lang="zh-CN" altLang="en-US" dirty="0"/>
              <a:t>设计师的工作：挑战思维边界、创造新选择、最终为用户创造价值</a:t>
            </a:r>
            <a:endParaRPr lang="en-US" altLang="zh-CN" dirty="0"/>
          </a:p>
          <a:p>
            <a:endParaRPr lang="en-US" altLang="zh-CN" sz="1050" dirty="0"/>
          </a:p>
          <a:p>
            <a:r>
              <a:rPr lang="zh-CN" altLang="en-US" dirty="0"/>
              <a:t>设计师需要：专业的辅助工具与方法，以及工作态度（</a:t>
            </a:r>
            <a:r>
              <a:rPr lang="en-US" altLang="zh-CN" dirty="0"/>
              <a:t>thinking</a:t>
            </a:r>
            <a:r>
              <a:rPr lang="zh-CN" altLang="en-US" dirty="0"/>
              <a:t>，思维）</a:t>
            </a:r>
            <a:endParaRPr lang="en-US" altLang="zh-CN" dirty="0"/>
          </a:p>
          <a:p>
            <a:pPr lvl="1"/>
            <a:r>
              <a:rPr lang="zh-CN" altLang="en-US" dirty="0"/>
              <a:t>商务人士每日工作：设计组织架构、战略、商业模式、流程和项目</a:t>
            </a:r>
            <a:endParaRPr lang="en-US" altLang="zh-CN" dirty="0"/>
          </a:p>
          <a:p>
            <a:pPr lvl="1"/>
            <a:r>
              <a:rPr lang="zh-CN" altLang="en-US" dirty="0"/>
              <a:t>必须考虑复杂因素：竞争对手、技术、法律环境，</a:t>
            </a:r>
            <a:r>
              <a:rPr lang="zh-CN" altLang="en-US" b="1" dirty="0"/>
              <a:t>将设计工具与商业技巧（领域知识）相结合</a:t>
            </a:r>
            <a:endParaRPr lang="en-US" altLang="zh-CN" b="1" dirty="0"/>
          </a:p>
          <a:p>
            <a:pPr lvl="1"/>
            <a:r>
              <a:rPr lang="zh-CN" altLang="en-US" b="1" dirty="0">
                <a:solidFill>
                  <a:srgbClr val="00B0F0"/>
                </a:solidFill>
              </a:rPr>
              <a:t>需要想象“不存在的东西”，</a:t>
            </a:r>
            <a:r>
              <a:rPr lang="zh-CN" altLang="en-US" b="1" i="1" dirty="0">
                <a:solidFill>
                  <a:srgbClr val="00B0F0"/>
                </a:solidFill>
              </a:rPr>
              <a:t>却往往要在非常严苛的条件之下进行</a:t>
            </a:r>
            <a:endParaRPr lang="en-US" altLang="zh-CN" b="1" i="1" dirty="0">
              <a:solidFill>
                <a:srgbClr val="00B0F0"/>
              </a:solidFill>
            </a:endParaRPr>
          </a:p>
          <a:p>
            <a:endParaRPr lang="en-US" altLang="zh-CN" sz="1050" dirty="0"/>
          </a:p>
          <a:p>
            <a:r>
              <a:rPr lang="zh-CN" altLang="en-US" dirty="0"/>
              <a:t>本书介绍的六种商业模式设计方法（</a:t>
            </a:r>
            <a:r>
              <a:rPr lang="zh-CN" altLang="en-US" i="1" dirty="0">
                <a:solidFill>
                  <a:srgbClr val="00B0F0"/>
                </a:solidFill>
              </a:rPr>
              <a:t>融合的</a:t>
            </a:r>
            <a:r>
              <a:rPr lang="zh-CN" altLang="en-US" dirty="0"/>
              <a:t>）</a:t>
            </a:r>
            <a:endParaRPr lang="en-US" altLang="zh-CN" dirty="0"/>
          </a:p>
          <a:p>
            <a:pPr lvl="1"/>
            <a:r>
              <a:rPr lang="zh-CN" altLang="en-US" dirty="0">
                <a:solidFill>
                  <a:srgbClr val="00B0F0"/>
                </a:solidFill>
              </a:rPr>
              <a:t>客户洞察（</a:t>
            </a:r>
            <a:r>
              <a:rPr lang="en-US" altLang="zh-CN" dirty="0">
                <a:solidFill>
                  <a:srgbClr val="00B0F0"/>
                </a:solidFill>
              </a:rPr>
              <a:t>customer insights</a:t>
            </a:r>
            <a:r>
              <a:rPr lang="zh-CN" altLang="en-US" dirty="0">
                <a:solidFill>
                  <a:srgbClr val="00B0F0"/>
                </a:solidFill>
              </a:rPr>
              <a:t>）、构思（</a:t>
            </a:r>
            <a:r>
              <a:rPr lang="en-US" altLang="zh-CN" dirty="0">
                <a:solidFill>
                  <a:srgbClr val="00B0F0"/>
                </a:solidFill>
              </a:rPr>
              <a:t>ideation</a:t>
            </a:r>
            <a:r>
              <a:rPr lang="zh-CN" altLang="en-US" dirty="0">
                <a:solidFill>
                  <a:srgbClr val="00B0F0"/>
                </a:solidFill>
              </a:rPr>
              <a:t>）、视觉化思考（</a:t>
            </a:r>
            <a:r>
              <a:rPr lang="en-US" altLang="zh-CN" dirty="0">
                <a:solidFill>
                  <a:srgbClr val="00B0F0"/>
                </a:solidFill>
              </a:rPr>
              <a:t>visual thinking</a:t>
            </a:r>
            <a:r>
              <a:rPr lang="zh-CN" altLang="en-US" dirty="0">
                <a:solidFill>
                  <a:srgbClr val="00B0F0"/>
                </a:solidFill>
              </a:rPr>
              <a:t>）</a:t>
            </a:r>
            <a:r>
              <a:rPr lang="zh-CN" altLang="en-US" dirty="0"/>
              <a:t>、</a:t>
            </a:r>
            <a:r>
              <a:rPr lang="zh-CN" altLang="en-US" dirty="0">
                <a:solidFill>
                  <a:srgbClr val="FF0000"/>
                </a:solidFill>
              </a:rPr>
              <a:t>模型构建（</a:t>
            </a:r>
            <a:r>
              <a:rPr lang="en-US" altLang="zh-CN" dirty="0">
                <a:solidFill>
                  <a:srgbClr val="FF0000"/>
                </a:solidFill>
              </a:rPr>
              <a:t>prototyping</a:t>
            </a:r>
            <a:r>
              <a:rPr lang="zh-CN" altLang="en-US" dirty="0">
                <a:solidFill>
                  <a:srgbClr val="FF0000"/>
                </a:solidFill>
              </a:rPr>
              <a:t>）、讲故事（</a:t>
            </a:r>
            <a:r>
              <a:rPr lang="en-US" altLang="zh-CN" dirty="0">
                <a:solidFill>
                  <a:srgbClr val="FF0000"/>
                </a:solidFill>
              </a:rPr>
              <a:t>storytelling</a:t>
            </a:r>
            <a:r>
              <a:rPr lang="zh-CN" altLang="en-US" dirty="0">
                <a:solidFill>
                  <a:srgbClr val="FF0000"/>
                </a:solidFill>
              </a:rPr>
              <a:t>）和场景（</a:t>
            </a:r>
            <a:r>
              <a:rPr lang="en-US" altLang="zh-CN" dirty="0">
                <a:solidFill>
                  <a:srgbClr val="FF0000"/>
                </a:solidFill>
              </a:rPr>
              <a:t>scenarios</a:t>
            </a:r>
            <a:r>
              <a:rPr lang="zh-CN" altLang="en-US" dirty="0">
                <a:solidFill>
                  <a:srgbClr val="FF0000"/>
                </a:solidFill>
              </a:rPr>
              <a:t>）</a:t>
            </a:r>
            <a:endParaRPr lang="en-US" altLang="zh-CN" dirty="0">
              <a:solidFill>
                <a:srgbClr val="FF0000"/>
              </a:solidFill>
            </a:endParaRPr>
          </a:p>
          <a:p>
            <a:pPr lvl="1"/>
            <a:r>
              <a:rPr lang="zh-CN" altLang="en-US" b="1" i="1" dirty="0"/>
              <a:t>设计的三个相互重叠的空间：灵感、构思、实施</a:t>
            </a:r>
          </a:p>
        </p:txBody>
      </p:sp>
      <p:sp>
        <p:nvSpPr>
          <p:cNvPr id="4" name="矩形 3">
            <a:extLst>
              <a:ext uri="{FF2B5EF4-FFF2-40B4-BE49-F238E27FC236}">
                <a16:creationId xmlns:a16="http://schemas.microsoft.com/office/drawing/2014/main" id="{17B871E0-9AD2-46BF-A63F-6262362ED86D}"/>
              </a:ext>
            </a:extLst>
          </p:cNvPr>
          <p:cNvSpPr/>
          <p:nvPr/>
        </p:nvSpPr>
        <p:spPr>
          <a:xfrm>
            <a:off x="1811412" y="6337433"/>
            <a:ext cx="1669775" cy="32053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灵感</a:t>
            </a:r>
          </a:p>
        </p:txBody>
      </p:sp>
      <p:sp>
        <p:nvSpPr>
          <p:cNvPr id="5" name="矩形 4">
            <a:extLst>
              <a:ext uri="{FF2B5EF4-FFF2-40B4-BE49-F238E27FC236}">
                <a16:creationId xmlns:a16="http://schemas.microsoft.com/office/drawing/2014/main" id="{D0F8544D-0958-4D3E-8A2F-384FD2A532E1}"/>
              </a:ext>
            </a:extLst>
          </p:cNvPr>
          <p:cNvSpPr/>
          <p:nvPr/>
        </p:nvSpPr>
        <p:spPr>
          <a:xfrm>
            <a:off x="3481187" y="6326253"/>
            <a:ext cx="1610135" cy="3205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构思</a:t>
            </a:r>
          </a:p>
        </p:txBody>
      </p:sp>
      <p:sp>
        <p:nvSpPr>
          <p:cNvPr id="6" name="矩形 5">
            <a:extLst>
              <a:ext uri="{FF2B5EF4-FFF2-40B4-BE49-F238E27FC236}">
                <a16:creationId xmlns:a16="http://schemas.microsoft.com/office/drawing/2014/main" id="{BAD596B3-A2AC-4A10-BB03-F99D8D61D4C5}"/>
              </a:ext>
            </a:extLst>
          </p:cNvPr>
          <p:cNvSpPr/>
          <p:nvPr/>
        </p:nvSpPr>
        <p:spPr>
          <a:xfrm>
            <a:off x="5091322" y="6337432"/>
            <a:ext cx="2527030" cy="320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实施</a:t>
            </a:r>
          </a:p>
        </p:txBody>
      </p:sp>
      <p:sp>
        <p:nvSpPr>
          <p:cNvPr id="7" name="矩形 6">
            <a:extLst>
              <a:ext uri="{FF2B5EF4-FFF2-40B4-BE49-F238E27FC236}">
                <a16:creationId xmlns:a16="http://schemas.microsoft.com/office/drawing/2014/main" id="{593CC234-F9D5-4124-962F-060D0394C94E}"/>
              </a:ext>
            </a:extLst>
          </p:cNvPr>
          <p:cNvSpPr/>
          <p:nvPr/>
        </p:nvSpPr>
        <p:spPr>
          <a:xfrm>
            <a:off x="2333213" y="6005716"/>
            <a:ext cx="4472607" cy="3205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rPr>
              <a:t>客户洞察、构思、视觉化思考、模型构建、讲故事、场景</a:t>
            </a:r>
          </a:p>
        </p:txBody>
      </p:sp>
    </p:spTree>
    <p:extLst>
      <p:ext uri="{BB962C8B-B14F-4D97-AF65-F5344CB8AC3E}">
        <p14:creationId xmlns:p14="http://schemas.microsoft.com/office/powerpoint/2010/main" val="1208821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43687-B398-43E5-953B-02B30E25135B}"/>
              </a:ext>
            </a:extLst>
          </p:cNvPr>
          <p:cNvSpPr>
            <a:spLocks noGrp="1"/>
          </p:cNvSpPr>
          <p:nvPr>
            <p:ph type="title"/>
          </p:nvPr>
        </p:nvSpPr>
        <p:spPr/>
        <p:txBody>
          <a:bodyPr/>
          <a:lstStyle/>
          <a:p>
            <a:r>
              <a:rPr lang="zh-CN" altLang="en-US" b="1" dirty="0">
                <a:solidFill>
                  <a:srgbClr val="FF0000"/>
                </a:solidFill>
              </a:rPr>
              <a:t>模型构建</a:t>
            </a:r>
            <a:r>
              <a:rPr lang="zh-CN" altLang="en-US" dirty="0"/>
              <a:t>的价值</a:t>
            </a:r>
          </a:p>
        </p:txBody>
      </p:sp>
      <p:sp>
        <p:nvSpPr>
          <p:cNvPr id="3" name="内容占位符 2">
            <a:extLst>
              <a:ext uri="{FF2B5EF4-FFF2-40B4-BE49-F238E27FC236}">
                <a16:creationId xmlns:a16="http://schemas.microsoft.com/office/drawing/2014/main" id="{E60B692C-DBDA-471B-B1E4-F99F1ABC0425}"/>
              </a:ext>
            </a:extLst>
          </p:cNvPr>
          <p:cNvSpPr>
            <a:spLocks noGrp="1"/>
          </p:cNvSpPr>
          <p:nvPr>
            <p:ph idx="1"/>
          </p:nvPr>
        </p:nvSpPr>
        <p:spPr/>
        <p:txBody>
          <a:bodyPr>
            <a:normAutofit fontScale="92500" lnSpcReduction="10000"/>
          </a:bodyPr>
          <a:lstStyle/>
          <a:p>
            <a:r>
              <a:rPr lang="zh-CN" altLang="en-US" dirty="0"/>
              <a:t>与视觉化思考一样，模型构建可以使抽象的概念具体化，帮助探索新的创意</a:t>
            </a:r>
            <a:endParaRPr lang="en-US" altLang="zh-CN" dirty="0"/>
          </a:p>
          <a:p>
            <a:pPr lvl="1"/>
            <a:r>
              <a:rPr lang="zh-CN" altLang="en-US" dirty="0"/>
              <a:t>在产品、架构和交互设计上得到广泛应用，但在商业管理领域不太常用</a:t>
            </a:r>
            <a:endParaRPr lang="en-US" altLang="zh-CN" dirty="0"/>
          </a:p>
          <a:p>
            <a:pPr lvl="1"/>
            <a:r>
              <a:rPr lang="zh-CN" altLang="en-US" dirty="0"/>
              <a:t>这里的“模型”：用于讨论、探究或概念验证的工具，目标是探索未来潜在的商业模式（不等于软工领域的模型或原型），可以是草图、画布或财务报表</a:t>
            </a:r>
            <a:endParaRPr lang="en-US" altLang="zh-CN" dirty="0"/>
          </a:p>
          <a:p>
            <a:endParaRPr lang="en-US" altLang="zh-CN" sz="100" dirty="0"/>
          </a:p>
          <a:p>
            <a:r>
              <a:rPr lang="zh-CN" altLang="en-US" dirty="0"/>
              <a:t>模型构建有助于实际商业模式的探索</a:t>
            </a:r>
            <a:endParaRPr lang="en-US" altLang="zh-CN" dirty="0"/>
          </a:p>
          <a:p>
            <a:pPr lvl="1"/>
            <a:r>
              <a:rPr lang="zh-CN" altLang="en-US" dirty="0"/>
              <a:t>建模</a:t>
            </a:r>
            <a:r>
              <a:rPr lang="en-US" altLang="zh-CN" dirty="0"/>
              <a:t>-</a:t>
            </a:r>
            <a:r>
              <a:rPr lang="zh-CN" altLang="en-US" dirty="0"/>
              <a:t>（疑问点明确化、视觉化）</a:t>
            </a:r>
            <a:r>
              <a:rPr lang="en-US" altLang="zh-CN" dirty="0"/>
              <a:t>-</a:t>
            </a:r>
            <a:r>
              <a:rPr lang="zh-CN" altLang="en-US" dirty="0"/>
              <a:t>添加、删除或修改元素</a:t>
            </a:r>
            <a:r>
              <a:rPr lang="en-US" altLang="zh-CN" dirty="0"/>
              <a:t>-</a:t>
            </a:r>
            <a:r>
              <a:rPr lang="zh-CN" altLang="en-US" dirty="0"/>
              <a:t>观察结果</a:t>
            </a:r>
          </a:p>
          <a:p>
            <a:pPr lvl="1"/>
            <a:r>
              <a:rPr lang="zh-CN" altLang="en-US" dirty="0"/>
              <a:t>在不同规模（抽象层面）的模型上进行互动</a:t>
            </a:r>
            <a:endParaRPr lang="en-US" altLang="zh-CN" dirty="0"/>
          </a:p>
          <a:p>
            <a:pPr lvl="1"/>
            <a:r>
              <a:rPr lang="zh-CN" altLang="en-US" dirty="0"/>
              <a:t>有助于获得突破性的商业模式，同时能够有效控制细节</a:t>
            </a:r>
            <a:endParaRPr lang="en-US" altLang="zh-CN" dirty="0"/>
          </a:p>
        </p:txBody>
      </p:sp>
    </p:spTree>
    <p:extLst>
      <p:ext uri="{BB962C8B-B14F-4D97-AF65-F5344CB8AC3E}">
        <p14:creationId xmlns:p14="http://schemas.microsoft.com/office/powerpoint/2010/main" val="411308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13DEA-B5D5-4B3B-9A89-B2B8F144EAF4}"/>
              </a:ext>
            </a:extLst>
          </p:cNvPr>
          <p:cNvSpPr>
            <a:spLocks noGrp="1"/>
          </p:cNvSpPr>
          <p:nvPr>
            <p:ph type="title"/>
          </p:nvPr>
        </p:nvSpPr>
        <p:spPr>
          <a:xfrm>
            <a:off x="628650" y="365127"/>
            <a:ext cx="7886700" cy="816752"/>
          </a:xfrm>
        </p:spPr>
        <p:txBody>
          <a:bodyPr/>
          <a:lstStyle/>
          <a:p>
            <a:r>
              <a:rPr lang="zh-CN" altLang="en-US" dirty="0"/>
              <a:t>设计态度与控制规模</a:t>
            </a:r>
          </a:p>
        </p:txBody>
      </p:sp>
      <p:sp>
        <p:nvSpPr>
          <p:cNvPr id="3" name="内容占位符 2">
            <a:extLst>
              <a:ext uri="{FF2B5EF4-FFF2-40B4-BE49-F238E27FC236}">
                <a16:creationId xmlns:a16="http://schemas.microsoft.com/office/drawing/2014/main" id="{EDF77310-AD0C-45C9-9E2D-9D6A98151058}"/>
              </a:ext>
            </a:extLst>
          </p:cNvPr>
          <p:cNvSpPr>
            <a:spLocks noGrp="1"/>
          </p:cNvSpPr>
          <p:nvPr>
            <p:ph idx="1"/>
          </p:nvPr>
        </p:nvSpPr>
        <p:spPr>
          <a:xfrm>
            <a:off x="391886" y="1287624"/>
            <a:ext cx="8291804" cy="5523723"/>
          </a:xfrm>
        </p:spPr>
        <p:txBody>
          <a:bodyPr>
            <a:normAutofit fontScale="92500" lnSpcReduction="20000"/>
          </a:bodyPr>
          <a:lstStyle/>
          <a:p>
            <a:r>
              <a:rPr lang="zh-CN" altLang="en-US" b="1" dirty="0"/>
              <a:t>设计态度：</a:t>
            </a:r>
            <a:r>
              <a:rPr lang="zh-CN" altLang="en-US" dirty="0"/>
              <a:t>专注探索，全面考虑，快速放弃，选出值得优化的想法，接受不确定性</a:t>
            </a:r>
            <a:endParaRPr lang="en-US" altLang="zh-CN" dirty="0"/>
          </a:p>
          <a:p>
            <a:endParaRPr lang="en-US" altLang="zh-CN" sz="100" dirty="0"/>
          </a:p>
          <a:p>
            <a:endParaRPr lang="en-US" altLang="zh-CN" sz="100" dirty="0"/>
          </a:p>
          <a:p>
            <a:r>
              <a:rPr lang="zh-CN" altLang="en-US" b="1" dirty="0"/>
              <a:t>控制规模：</a:t>
            </a:r>
            <a:r>
              <a:rPr lang="zh-CN" altLang="en-US" dirty="0"/>
              <a:t>通过绘制很多（粗略的和细致的）模型来代表各种战略选择，再通过对每个模型添加和移除元素的方式来探索新想法</a:t>
            </a:r>
            <a:endParaRPr lang="en-US" altLang="zh-CN" dirty="0"/>
          </a:p>
          <a:p>
            <a:pPr lvl="1"/>
            <a:r>
              <a:rPr lang="zh-CN" altLang="en-US" b="1" dirty="0"/>
              <a:t>随手素描（</a:t>
            </a:r>
            <a:r>
              <a:rPr lang="en-US" altLang="zh-CN" b="1" dirty="0"/>
              <a:t>napkin sketch</a:t>
            </a:r>
            <a:r>
              <a:rPr lang="zh-CN" altLang="en-US" b="1" dirty="0"/>
              <a:t>）：</a:t>
            </a:r>
            <a:r>
              <a:rPr lang="zh-CN" altLang="en-US" dirty="0"/>
              <a:t>勾勒和推销一个粗略的主意</a:t>
            </a:r>
            <a:endParaRPr lang="en-US" altLang="zh-CN" dirty="0"/>
          </a:p>
          <a:p>
            <a:pPr lvl="2"/>
            <a:r>
              <a:rPr lang="zh-CN" altLang="en-US" dirty="0"/>
              <a:t>勾勒想法，含价值主张和主要收益来源</a:t>
            </a:r>
            <a:endParaRPr lang="en-US" altLang="zh-CN" dirty="0"/>
          </a:p>
          <a:p>
            <a:pPr lvl="2"/>
            <a:r>
              <a:rPr lang="zh-CN" altLang="en-US" b="1" dirty="0">
                <a:solidFill>
                  <a:srgbClr val="FF0000"/>
                </a:solidFill>
              </a:rPr>
              <a:t>如何估算：市值出发</a:t>
            </a:r>
            <a:r>
              <a:rPr lang="en-US" altLang="zh-CN" b="1" dirty="0" err="1">
                <a:solidFill>
                  <a:srgbClr val="FF0000"/>
                </a:solidFill>
              </a:rPr>
              <a:t>TopDown</a:t>
            </a:r>
            <a:r>
              <a:rPr lang="zh-CN" altLang="en-US" b="1" dirty="0">
                <a:solidFill>
                  <a:srgbClr val="FF0000"/>
                </a:solidFill>
              </a:rPr>
              <a:t>（电气制造互联网）与用户需要出发</a:t>
            </a:r>
            <a:r>
              <a:rPr lang="en-US" altLang="zh-CN" b="1" dirty="0" err="1">
                <a:solidFill>
                  <a:srgbClr val="FF0000"/>
                </a:solidFill>
              </a:rPr>
              <a:t>BottomUp</a:t>
            </a:r>
            <a:r>
              <a:rPr lang="zh-CN" altLang="en-US" b="1" dirty="0">
                <a:solidFill>
                  <a:srgbClr val="FF0000"/>
                </a:solidFill>
              </a:rPr>
              <a:t>（饿了么）</a:t>
            </a:r>
            <a:r>
              <a:rPr lang="en-US" altLang="zh-CN" b="1" dirty="0">
                <a:solidFill>
                  <a:srgbClr val="FF0000"/>
                </a:solidFill>
              </a:rPr>
              <a:t>- 6000</a:t>
            </a:r>
            <a:r>
              <a:rPr lang="zh-CN" altLang="en-US" b="1" dirty="0">
                <a:solidFill>
                  <a:srgbClr val="FF0000"/>
                </a:solidFill>
              </a:rPr>
              <a:t>*</a:t>
            </a:r>
            <a:r>
              <a:rPr lang="en-US" altLang="zh-CN" b="1" dirty="0">
                <a:solidFill>
                  <a:srgbClr val="FF0000"/>
                </a:solidFill>
              </a:rPr>
              <a:t>20%</a:t>
            </a:r>
            <a:r>
              <a:rPr lang="zh-CN" altLang="en-US" b="1" dirty="0">
                <a:solidFill>
                  <a:srgbClr val="FF0000"/>
                </a:solidFill>
              </a:rPr>
              <a:t>*</a:t>
            </a:r>
            <a:r>
              <a:rPr lang="en-US" altLang="zh-CN" b="1" dirty="0">
                <a:solidFill>
                  <a:srgbClr val="FF0000"/>
                </a:solidFill>
              </a:rPr>
              <a:t>2% &amp; 14</a:t>
            </a:r>
            <a:r>
              <a:rPr lang="zh-CN" altLang="en-US" b="1" dirty="0">
                <a:solidFill>
                  <a:srgbClr val="FF0000"/>
                </a:solidFill>
              </a:rPr>
              <a:t>*</a:t>
            </a:r>
            <a:r>
              <a:rPr lang="en-US" altLang="zh-CN" b="1" dirty="0">
                <a:solidFill>
                  <a:srgbClr val="FF0000"/>
                </a:solidFill>
              </a:rPr>
              <a:t>3</a:t>
            </a:r>
            <a:r>
              <a:rPr lang="zh-CN" altLang="en-US" b="1" dirty="0">
                <a:solidFill>
                  <a:srgbClr val="FF0000"/>
                </a:solidFill>
              </a:rPr>
              <a:t>*</a:t>
            </a:r>
            <a:r>
              <a:rPr lang="en-US" altLang="zh-CN" b="1" dirty="0">
                <a:solidFill>
                  <a:srgbClr val="FF0000"/>
                </a:solidFill>
              </a:rPr>
              <a:t>10%</a:t>
            </a:r>
            <a:r>
              <a:rPr lang="zh-CN" altLang="en-US" b="1" dirty="0">
                <a:solidFill>
                  <a:srgbClr val="FF0000"/>
                </a:solidFill>
              </a:rPr>
              <a:t>*</a:t>
            </a:r>
            <a:r>
              <a:rPr lang="en-US" altLang="zh-CN" b="1" dirty="0">
                <a:solidFill>
                  <a:srgbClr val="FF0000"/>
                </a:solidFill>
              </a:rPr>
              <a:t>365</a:t>
            </a:r>
            <a:r>
              <a:rPr lang="zh-CN" altLang="en-US" b="1" dirty="0">
                <a:solidFill>
                  <a:srgbClr val="FF0000"/>
                </a:solidFill>
              </a:rPr>
              <a:t>*</a:t>
            </a:r>
            <a:r>
              <a:rPr lang="en-US" altLang="zh-CN" b="1" i="1" dirty="0">
                <a:solidFill>
                  <a:srgbClr val="00B0F0"/>
                </a:solidFill>
              </a:rPr>
              <a:t>10%~20%</a:t>
            </a:r>
          </a:p>
          <a:p>
            <a:pPr lvl="1"/>
            <a:r>
              <a:rPr lang="zh-CN" altLang="en-US" b="1" dirty="0"/>
              <a:t>精心描绘的画布（</a:t>
            </a:r>
            <a:r>
              <a:rPr lang="en-US" altLang="zh-CN" b="1" dirty="0"/>
              <a:t>elaborated canvas</a:t>
            </a:r>
            <a:r>
              <a:rPr lang="zh-CN" altLang="en-US" b="1" dirty="0"/>
              <a:t>）：</a:t>
            </a:r>
            <a:r>
              <a:rPr lang="zh-CN" altLang="en-US" dirty="0"/>
              <a:t>探索实现该创意所需的因素</a:t>
            </a:r>
            <a:endParaRPr lang="en-US" altLang="zh-CN" dirty="0"/>
          </a:p>
          <a:p>
            <a:pPr lvl="2"/>
            <a:r>
              <a:rPr lang="zh-CN" altLang="en-US" dirty="0"/>
              <a:t>完整画布，商业逻辑思考，市场潜力预估、理解模块之间联系、“事实查证”</a:t>
            </a:r>
            <a:endParaRPr lang="en-US" altLang="zh-CN" dirty="0"/>
          </a:p>
          <a:p>
            <a:pPr lvl="1"/>
            <a:r>
              <a:rPr lang="zh-CN" altLang="en-US" b="1" dirty="0"/>
              <a:t>商业案例（</a:t>
            </a:r>
            <a:r>
              <a:rPr lang="en-US" altLang="zh-CN" b="1" dirty="0"/>
              <a:t>business case</a:t>
            </a:r>
            <a:r>
              <a:rPr lang="zh-CN" altLang="en-US" b="1" dirty="0"/>
              <a:t>）：</a:t>
            </a:r>
            <a:r>
              <a:rPr lang="zh-CN" altLang="en-US" dirty="0"/>
              <a:t>检查该创意的可存活度</a:t>
            </a:r>
            <a:endParaRPr lang="en-US" altLang="zh-CN" dirty="0"/>
          </a:p>
          <a:p>
            <a:pPr lvl="2"/>
            <a:r>
              <a:rPr lang="zh-CN" altLang="en-US" dirty="0"/>
              <a:t>全面画布，关键输入、核算成本与收入、估算利润潜力、模拟财务场景</a:t>
            </a:r>
            <a:endParaRPr lang="en-US" altLang="zh-CN" dirty="0"/>
          </a:p>
          <a:p>
            <a:pPr lvl="1"/>
            <a:r>
              <a:rPr lang="zh-CN" altLang="en-US" b="1" dirty="0"/>
              <a:t>实地验证（</a:t>
            </a:r>
            <a:r>
              <a:rPr lang="en-US" altLang="zh-CN" b="1" dirty="0"/>
              <a:t>field-test</a:t>
            </a:r>
            <a:r>
              <a:rPr lang="zh-CN" altLang="en-US" b="1" dirty="0"/>
              <a:t>）：</a:t>
            </a:r>
            <a:r>
              <a:rPr lang="zh-CN" altLang="en-US" dirty="0"/>
              <a:t>调查客户的可接受度和可行性</a:t>
            </a:r>
            <a:endParaRPr lang="en-US" altLang="zh-CN" dirty="0"/>
          </a:p>
          <a:p>
            <a:pPr lvl="2"/>
            <a:r>
              <a:rPr lang="zh-CN" altLang="en-US" dirty="0"/>
              <a:t>准备合情合理的商业案例，站在客户角度进行实地验证，验证价值主张、渠道、定价机制等实际市场中的元素</a:t>
            </a:r>
          </a:p>
        </p:txBody>
      </p:sp>
    </p:spTree>
    <p:extLst>
      <p:ext uri="{BB962C8B-B14F-4D97-AF65-F5344CB8AC3E}">
        <p14:creationId xmlns:p14="http://schemas.microsoft.com/office/powerpoint/2010/main" val="82185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8FDCA-F32C-431A-B6A9-826F32CEB95C}"/>
              </a:ext>
            </a:extLst>
          </p:cNvPr>
          <p:cNvSpPr>
            <a:spLocks noGrp="1"/>
          </p:cNvSpPr>
          <p:nvPr>
            <p:ph type="title"/>
          </p:nvPr>
        </p:nvSpPr>
        <p:spPr/>
        <p:txBody>
          <a:bodyPr/>
          <a:lstStyle/>
          <a:p>
            <a:r>
              <a:rPr lang="zh-CN" altLang="en-US" dirty="0"/>
              <a:t>利用模型构建探究决策到执行的转换</a:t>
            </a:r>
          </a:p>
        </p:txBody>
      </p:sp>
      <p:pic>
        <p:nvPicPr>
          <p:cNvPr id="4" name="内容占位符 3">
            <a:extLst>
              <a:ext uri="{FF2B5EF4-FFF2-40B4-BE49-F238E27FC236}">
                <a16:creationId xmlns:a16="http://schemas.microsoft.com/office/drawing/2014/main" id="{998C6950-D891-4E0A-89AF-C7534E60704B}"/>
              </a:ext>
            </a:extLst>
          </p:cNvPr>
          <p:cNvPicPr>
            <a:picLocks noGrp="1" noChangeAspect="1"/>
          </p:cNvPicPr>
          <p:nvPr>
            <p:ph idx="1"/>
          </p:nvPr>
        </p:nvPicPr>
        <p:blipFill>
          <a:blip r:embed="rId2"/>
          <a:stretch>
            <a:fillRect/>
          </a:stretch>
        </p:blipFill>
        <p:spPr>
          <a:xfrm>
            <a:off x="531869" y="1690689"/>
            <a:ext cx="8241661" cy="4266405"/>
          </a:xfrm>
          <a:prstGeom prst="rect">
            <a:avLst/>
          </a:prstGeom>
        </p:spPr>
      </p:pic>
      <p:sp>
        <p:nvSpPr>
          <p:cNvPr id="3" name="矩形 2">
            <a:extLst>
              <a:ext uri="{FF2B5EF4-FFF2-40B4-BE49-F238E27FC236}">
                <a16:creationId xmlns:a16="http://schemas.microsoft.com/office/drawing/2014/main" id="{4CD0471E-4CEE-4553-A29F-FE57D7BDD972}"/>
              </a:ext>
            </a:extLst>
          </p:cNvPr>
          <p:cNvSpPr/>
          <p:nvPr/>
        </p:nvSpPr>
        <p:spPr>
          <a:xfrm>
            <a:off x="810883" y="4632384"/>
            <a:ext cx="1984075" cy="111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模型减法：</a:t>
            </a:r>
            <a:r>
              <a:rPr lang="en-US" altLang="zh-CN" dirty="0"/>
              <a:t>360</a:t>
            </a:r>
            <a:r>
              <a:rPr lang="zh-CN" altLang="en-US" dirty="0"/>
              <a:t>安全 </a:t>
            </a:r>
            <a:r>
              <a:rPr lang="en-US" altLang="zh-CN" dirty="0"/>
              <a:t>– </a:t>
            </a:r>
            <a:r>
              <a:rPr lang="zh-CN" altLang="en-US" dirty="0"/>
              <a:t>产品费用</a:t>
            </a:r>
            <a:endParaRPr lang="en-US" altLang="zh-CN" dirty="0"/>
          </a:p>
          <a:p>
            <a:pPr algn="ctr"/>
            <a:r>
              <a:rPr lang="zh-CN" altLang="en-US" dirty="0"/>
              <a:t>后续：扩张用户规模，提高粘性</a:t>
            </a:r>
          </a:p>
        </p:txBody>
      </p:sp>
      <p:sp>
        <p:nvSpPr>
          <p:cNvPr id="5" name="矩形 4">
            <a:extLst>
              <a:ext uri="{FF2B5EF4-FFF2-40B4-BE49-F238E27FC236}">
                <a16:creationId xmlns:a16="http://schemas.microsoft.com/office/drawing/2014/main" id="{A5B52008-6AF7-4D39-880C-84915EB206DA}"/>
              </a:ext>
            </a:extLst>
          </p:cNvPr>
          <p:cNvSpPr/>
          <p:nvPr/>
        </p:nvSpPr>
        <p:spPr>
          <a:xfrm>
            <a:off x="6211019" y="4692769"/>
            <a:ext cx="1984075" cy="1112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模型加法：</a:t>
            </a:r>
            <a:r>
              <a:rPr lang="en-US" altLang="zh-CN" dirty="0"/>
              <a:t>B</a:t>
            </a:r>
            <a:r>
              <a:rPr lang="zh-CN" altLang="en-US" dirty="0"/>
              <a:t>站 </a:t>
            </a:r>
            <a:r>
              <a:rPr lang="en-US" altLang="zh-CN" dirty="0"/>
              <a:t>– </a:t>
            </a:r>
            <a:r>
              <a:rPr lang="zh-CN" altLang="en-US" dirty="0"/>
              <a:t>一般</a:t>
            </a:r>
            <a:r>
              <a:rPr lang="en-US" altLang="zh-CN" dirty="0"/>
              <a:t>up</a:t>
            </a:r>
            <a:r>
              <a:rPr lang="zh-CN" altLang="en-US" dirty="0"/>
              <a:t>主与观众</a:t>
            </a:r>
            <a:endParaRPr lang="en-US" altLang="zh-CN" dirty="0"/>
          </a:p>
          <a:p>
            <a:pPr algn="ctr"/>
            <a:r>
              <a:rPr lang="zh-CN" altLang="en-US" dirty="0"/>
              <a:t>后续：维护社区氛围，促进跨圈</a:t>
            </a:r>
          </a:p>
        </p:txBody>
      </p:sp>
    </p:spTree>
    <p:extLst>
      <p:ext uri="{BB962C8B-B14F-4D97-AF65-F5344CB8AC3E}">
        <p14:creationId xmlns:p14="http://schemas.microsoft.com/office/powerpoint/2010/main" val="360999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4331C-D650-4E32-8E31-429172278185}"/>
              </a:ext>
            </a:extLst>
          </p:cNvPr>
          <p:cNvSpPr>
            <a:spLocks noGrp="1"/>
          </p:cNvSpPr>
          <p:nvPr>
            <p:ph type="title"/>
          </p:nvPr>
        </p:nvSpPr>
        <p:spPr/>
        <p:txBody>
          <a:bodyPr/>
          <a:lstStyle/>
          <a:p>
            <a:r>
              <a:rPr lang="zh-CN" altLang="en-US" dirty="0"/>
              <a:t>模型构建补充：用手来思考</a:t>
            </a:r>
          </a:p>
        </p:txBody>
      </p:sp>
      <p:sp>
        <p:nvSpPr>
          <p:cNvPr id="3" name="内容占位符 2">
            <a:extLst>
              <a:ext uri="{FF2B5EF4-FFF2-40B4-BE49-F238E27FC236}">
                <a16:creationId xmlns:a16="http://schemas.microsoft.com/office/drawing/2014/main" id="{5A683473-C257-4A3F-A4B4-7EC2AE43C1B4}"/>
              </a:ext>
            </a:extLst>
          </p:cNvPr>
          <p:cNvSpPr>
            <a:spLocks noGrp="1"/>
          </p:cNvSpPr>
          <p:nvPr>
            <p:ph idx="1"/>
          </p:nvPr>
        </p:nvSpPr>
        <p:spPr/>
        <p:txBody>
          <a:bodyPr>
            <a:normAutofit fontScale="92500" lnSpcReduction="10000"/>
          </a:bodyPr>
          <a:lstStyle/>
          <a:p>
            <a:r>
              <a:rPr lang="zh-CN" altLang="en-US" dirty="0"/>
              <a:t>必须给创造性团队时间、空间和预算去犯错</a:t>
            </a:r>
            <a:endParaRPr lang="en-US" altLang="zh-CN" dirty="0"/>
          </a:p>
          <a:p>
            <a:pPr lvl="1"/>
            <a:r>
              <a:rPr lang="zh-CN" altLang="en-US" dirty="0"/>
              <a:t>在模型构建（原型）阶段尽可能地去试错</a:t>
            </a:r>
            <a:endParaRPr lang="en-US" altLang="zh-CN" dirty="0"/>
          </a:p>
          <a:p>
            <a:endParaRPr lang="en-US" altLang="zh-CN" sz="100" dirty="0"/>
          </a:p>
          <a:p>
            <a:r>
              <a:rPr lang="zh-CN" altLang="en-US" dirty="0"/>
              <a:t>模型，不求精细，胜在快速</a:t>
            </a:r>
            <a:endParaRPr lang="en-US" altLang="zh-CN" dirty="0"/>
          </a:p>
          <a:p>
            <a:pPr lvl="1"/>
            <a:r>
              <a:rPr lang="zh-CN" altLang="en-US" dirty="0"/>
              <a:t>早期的模型应该是快速的、粗糙的、便宜的（苹果鼠标：走珠</a:t>
            </a:r>
            <a:r>
              <a:rPr lang="en-US" altLang="zh-CN" dirty="0"/>
              <a:t>+</a:t>
            </a:r>
            <a:r>
              <a:rPr lang="zh-CN" altLang="en-US" dirty="0"/>
              <a:t>黄油盘）</a:t>
            </a:r>
            <a:endParaRPr lang="en-US" altLang="zh-CN" dirty="0"/>
          </a:p>
          <a:p>
            <a:pPr lvl="1"/>
            <a:r>
              <a:rPr lang="zh-CN" altLang="en-US" dirty="0"/>
              <a:t>适可而止：模型的目的是赋予想法具体的外形，了解该想法的长处和弱点，从而为更详细、更精密的下一代模型寻找方向（最终转向具体设计）</a:t>
            </a:r>
            <a:endParaRPr lang="en-US" altLang="zh-CN" dirty="0"/>
          </a:p>
          <a:p>
            <a:endParaRPr lang="en-US" altLang="zh-CN" sz="100" dirty="0"/>
          </a:p>
          <a:p>
            <a:r>
              <a:rPr lang="zh-CN" altLang="en-US" dirty="0"/>
              <a:t>现场制作模型</a:t>
            </a:r>
            <a:endParaRPr lang="en-US" altLang="zh-CN" dirty="0"/>
          </a:p>
          <a:p>
            <a:pPr lvl="1"/>
            <a:r>
              <a:rPr lang="zh-CN" altLang="en-US" dirty="0"/>
              <a:t>灰度上线、</a:t>
            </a:r>
            <a:r>
              <a:rPr lang="en-US" altLang="zh-CN" dirty="0"/>
              <a:t>A/B</a:t>
            </a:r>
            <a:r>
              <a:rPr lang="zh-CN" altLang="en-US" dirty="0"/>
              <a:t>与内测；依赖复杂社会互动的服务更需要使用现场模型</a:t>
            </a:r>
            <a:endParaRPr lang="en-US" altLang="zh-CN" dirty="0"/>
          </a:p>
          <a:p>
            <a:pPr lvl="1"/>
            <a:r>
              <a:rPr lang="zh-CN" altLang="en-US" dirty="0"/>
              <a:t>网络模拟空间（喜达屋酒店雅乐轩品牌下的虚拟酒店）</a:t>
            </a:r>
          </a:p>
        </p:txBody>
      </p:sp>
      <p:pic>
        <p:nvPicPr>
          <p:cNvPr id="4" name="图片 3">
            <a:extLst>
              <a:ext uri="{FF2B5EF4-FFF2-40B4-BE49-F238E27FC236}">
                <a16:creationId xmlns:a16="http://schemas.microsoft.com/office/drawing/2014/main" id="{1DF29094-43C6-433F-BEAD-5F8E65318350}"/>
              </a:ext>
            </a:extLst>
          </p:cNvPr>
          <p:cNvPicPr>
            <a:picLocks noChangeAspect="1"/>
          </p:cNvPicPr>
          <p:nvPr/>
        </p:nvPicPr>
        <p:blipFill>
          <a:blip r:embed="rId2"/>
          <a:stretch>
            <a:fillRect/>
          </a:stretch>
        </p:blipFill>
        <p:spPr>
          <a:xfrm>
            <a:off x="2177290" y="4591050"/>
            <a:ext cx="2371725" cy="2266950"/>
          </a:xfrm>
          <a:prstGeom prst="rect">
            <a:avLst/>
          </a:prstGeom>
        </p:spPr>
      </p:pic>
      <p:pic>
        <p:nvPicPr>
          <p:cNvPr id="5" name="图片 4">
            <a:extLst>
              <a:ext uri="{FF2B5EF4-FFF2-40B4-BE49-F238E27FC236}">
                <a16:creationId xmlns:a16="http://schemas.microsoft.com/office/drawing/2014/main" id="{0225B8E9-14E6-482A-9A82-2A345791F709}"/>
              </a:ext>
            </a:extLst>
          </p:cNvPr>
          <p:cNvPicPr>
            <a:picLocks noChangeAspect="1"/>
          </p:cNvPicPr>
          <p:nvPr/>
        </p:nvPicPr>
        <p:blipFill>
          <a:blip r:embed="rId3"/>
          <a:stretch>
            <a:fillRect/>
          </a:stretch>
        </p:blipFill>
        <p:spPr>
          <a:xfrm>
            <a:off x="5184501" y="4388790"/>
            <a:ext cx="1782209" cy="2280934"/>
          </a:xfrm>
          <a:prstGeom prst="rect">
            <a:avLst/>
          </a:prstGeom>
        </p:spPr>
      </p:pic>
    </p:spTree>
    <p:extLst>
      <p:ext uri="{BB962C8B-B14F-4D97-AF65-F5344CB8AC3E}">
        <p14:creationId xmlns:p14="http://schemas.microsoft.com/office/powerpoint/2010/main" val="391096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nodeType="clickEffect">
                                  <p:stCondLst>
                                    <p:cond delay="0"/>
                                  </p:stCondLst>
                                  <p:childTnLst>
                                    <p:animEffect transition="out" filter="wipe(down)">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22" presetClass="exit" presetSubtype="4" fill="hold" nodeType="withEffect">
                                  <p:stCondLst>
                                    <p:cond delay="0"/>
                                  </p:stCondLst>
                                  <p:childTnLst>
                                    <p:animEffect transition="out" filter="wipe(down)">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2" presetClass="entr" presetSubtype="4"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 calcmode="lin" valueType="num">
                                      <p:cBhvr additive="base">
                                        <p:cTn id="3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 calcmode="lin" valueType="num">
                                      <p:cBhvr additive="base">
                                        <p:cTn id="40"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21745-0B6D-43C6-A6CE-A884AE2802D4}"/>
              </a:ext>
            </a:extLst>
          </p:cNvPr>
          <p:cNvSpPr>
            <a:spLocks noGrp="1"/>
          </p:cNvSpPr>
          <p:nvPr>
            <p:ph type="title"/>
          </p:nvPr>
        </p:nvSpPr>
        <p:spPr/>
        <p:txBody>
          <a:bodyPr/>
          <a:lstStyle/>
          <a:p>
            <a:r>
              <a:rPr lang="zh-CN" altLang="en-US" b="1" dirty="0">
                <a:solidFill>
                  <a:srgbClr val="FF0000"/>
                </a:solidFill>
              </a:rPr>
              <a:t>讲故事</a:t>
            </a:r>
            <a:r>
              <a:rPr lang="zh-CN" altLang="en-US" dirty="0"/>
              <a:t>的价值和目的</a:t>
            </a:r>
          </a:p>
        </p:txBody>
      </p:sp>
      <p:sp>
        <p:nvSpPr>
          <p:cNvPr id="3" name="内容占位符 2">
            <a:extLst>
              <a:ext uri="{FF2B5EF4-FFF2-40B4-BE49-F238E27FC236}">
                <a16:creationId xmlns:a16="http://schemas.microsoft.com/office/drawing/2014/main" id="{6865C166-1748-4ADB-ACBF-2AFCD08FEDF9}"/>
              </a:ext>
            </a:extLst>
          </p:cNvPr>
          <p:cNvSpPr>
            <a:spLocks noGrp="1"/>
          </p:cNvSpPr>
          <p:nvPr>
            <p:ph idx="1"/>
          </p:nvPr>
        </p:nvSpPr>
        <p:spPr/>
        <p:txBody>
          <a:bodyPr>
            <a:normAutofit fontScale="92500" lnSpcReduction="10000"/>
          </a:bodyPr>
          <a:lstStyle/>
          <a:p>
            <a:r>
              <a:rPr lang="zh-CN" altLang="en-US" dirty="0"/>
              <a:t>故事是一个理想的热身工具，为深度讨论商业模式与其内在逻辑做好准备</a:t>
            </a:r>
            <a:endParaRPr lang="en-US" altLang="zh-CN" dirty="0"/>
          </a:p>
          <a:p>
            <a:pPr lvl="1"/>
            <a:r>
              <a:rPr lang="zh-CN" altLang="en-US" dirty="0"/>
              <a:t>将故事与画布结合，利用叙事性克服听众对不熟悉模式的抵触，放下对陌生事物的怀疑</a:t>
            </a:r>
            <a:endParaRPr lang="en-US" altLang="zh-CN" dirty="0"/>
          </a:p>
          <a:p>
            <a:endParaRPr lang="en-US" altLang="zh-CN" dirty="0"/>
          </a:p>
          <a:p>
            <a:r>
              <a:rPr lang="zh-CN" altLang="en-US" dirty="0"/>
              <a:t>为什么要讲故事</a:t>
            </a:r>
            <a:endParaRPr lang="en-US" altLang="zh-CN" dirty="0"/>
          </a:p>
          <a:p>
            <a:pPr lvl="1"/>
            <a:r>
              <a:rPr lang="zh-CN" altLang="en-US" dirty="0"/>
              <a:t>介绍新想法：尝试融入组织战略</a:t>
            </a:r>
            <a:endParaRPr lang="en-US" altLang="zh-CN" dirty="0"/>
          </a:p>
          <a:p>
            <a:pPr lvl="1"/>
            <a:r>
              <a:rPr lang="zh-CN" altLang="en-US" dirty="0"/>
              <a:t>向投资人推销：争取外部资源（是什么，为谁服务，如何获得收益）</a:t>
            </a:r>
            <a:endParaRPr lang="en-US" altLang="zh-CN" dirty="0"/>
          </a:p>
          <a:p>
            <a:pPr lvl="1"/>
            <a:r>
              <a:rPr lang="zh-CN" altLang="en-US" dirty="0"/>
              <a:t>吸引员工（成员）：抓住组员的注意力和好奇心，为下一步探讨准备</a:t>
            </a:r>
            <a:endParaRPr lang="en-US" altLang="zh-CN" dirty="0"/>
          </a:p>
          <a:p>
            <a:pPr lvl="1"/>
            <a:r>
              <a:rPr lang="zh-CN" altLang="en-US" dirty="0"/>
              <a:t>让未来触手可及：激发创意、辩证变革</a:t>
            </a:r>
          </a:p>
        </p:txBody>
      </p:sp>
    </p:spTree>
    <p:extLst>
      <p:ext uri="{BB962C8B-B14F-4D97-AF65-F5344CB8AC3E}">
        <p14:creationId xmlns:p14="http://schemas.microsoft.com/office/powerpoint/2010/main" val="38895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4035CB-9E28-4915-B341-204A6B1A8D98}"/>
              </a:ext>
            </a:extLst>
          </p:cNvPr>
          <p:cNvSpPr>
            <a:spLocks noGrp="1"/>
          </p:cNvSpPr>
          <p:nvPr>
            <p:ph type="title"/>
          </p:nvPr>
        </p:nvSpPr>
        <p:spPr>
          <a:xfrm>
            <a:off x="628650" y="260435"/>
            <a:ext cx="7886700" cy="747402"/>
          </a:xfrm>
        </p:spPr>
        <p:txBody>
          <a:bodyPr/>
          <a:lstStyle/>
          <a:p>
            <a:r>
              <a:rPr lang="zh-CN" altLang="en-US" dirty="0"/>
              <a:t>故事的不同视角（两个）</a:t>
            </a:r>
          </a:p>
        </p:txBody>
      </p:sp>
      <p:pic>
        <p:nvPicPr>
          <p:cNvPr id="4" name="图片 3">
            <a:extLst>
              <a:ext uri="{FF2B5EF4-FFF2-40B4-BE49-F238E27FC236}">
                <a16:creationId xmlns:a16="http://schemas.microsoft.com/office/drawing/2014/main" id="{1ADCA9C2-F07F-4EA3-A77B-C41B6D02757A}"/>
              </a:ext>
            </a:extLst>
          </p:cNvPr>
          <p:cNvPicPr>
            <a:picLocks noChangeAspect="1"/>
          </p:cNvPicPr>
          <p:nvPr/>
        </p:nvPicPr>
        <p:blipFill>
          <a:blip r:embed="rId3"/>
          <a:stretch>
            <a:fillRect/>
          </a:stretch>
        </p:blipFill>
        <p:spPr>
          <a:xfrm>
            <a:off x="556591" y="1391343"/>
            <a:ext cx="8399153" cy="4471885"/>
          </a:xfrm>
          <a:prstGeom prst="rect">
            <a:avLst/>
          </a:prstGeom>
        </p:spPr>
      </p:pic>
      <p:sp>
        <p:nvSpPr>
          <p:cNvPr id="5" name="矩形 4">
            <a:extLst>
              <a:ext uri="{FF2B5EF4-FFF2-40B4-BE49-F238E27FC236}">
                <a16:creationId xmlns:a16="http://schemas.microsoft.com/office/drawing/2014/main" id="{EA6C1F9C-5D75-4859-975D-4D1C494252C4}"/>
              </a:ext>
            </a:extLst>
          </p:cNvPr>
          <p:cNvSpPr/>
          <p:nvPr/>
        </p:nvSpPr>
        <p:spPr>
          <a:xfrm>
            <a:off x="365265" y="2335696"/>
            <a:ext cx="2807804" cy="3557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以员工为视角：</a:t>
            </a:r>
            <a:br>
              <a:rPr lang="en-US" altLang="zh-CN" b="1" dirty="0">
                <a:solidFill>
                  <a:schemeClr val="bg1"/>
                </a:solidFill>
              </a:rPr>
            </a:br>
            <a:r>
              <a:rPr lang="en-US" altLang="zh-CN" dirty="0"/>
              <a:t>1.</a:t>
            </a:r>
            <a:r>
              <a:rPr lang="zh-CN" altLang="en-US" dirty="0"/>
              <a:t>观察到的新商业模式所解决的客户问题</a:t>
            </a:r>
            <a:endParaRPr lang="en-US" altLang="zh-CN" dirty="0"/>
          </a:p>
          <a:p>
            <a:pPr algn="ctr"/>
            <a:r>
              <a:rPr lang="en-US" altLang="zh-CN" dirty="0"/>
              <a:t>2.</a:t>
            </a:r>
            <a:r>
              <a:rPr lang="zh-CN" altLang="en-US" dirty="0"/>
              <a:t>新商业模式如何比旧模式更好的利用资源、业务和伙伴关系（</a:t>
            </a:r>
            <a:r>
              <a:rPr lang="zh-CN" altLang="en-US" b="1" dirty="0">
                <a:solidFill>
                  <a:schemeClr val="bg1"/>
                </a:solidFill>
              </a:rPr>
              <a:t>降本增效、开源节流</a:t>
            </a:r>
            <a:r>
              <a:rPr lang="zh-CN" altLang="en-US" dirty="0"/>
              <a:t>）</a:t>
            </a:r>
            <a:endParaRPr lang="en-US" altLang="zh-CN" dirty="0"/>
          </a:p>
          <a:p>
            <a:pPr algn="ctr"/>
            <a:r>
              <a:rPr lang="en-US" altLang="zh-CN" dirty="0"/>
              <a:t>3.</a:t>
            </a:r>
            <a:r>
              <a:rPr lang="zh-CN" altLang="en-US" dirty="0"/>
              <a:t>员工承载了</a:t>
            </a:r>
            <a:r>
              <a:rPr lang="zh-CN" altLang="en-US" b="1" dirty="0">
                <a:solidFill>
                  <a:schemeClr val="bg1"/>
                </a:solidFill>
              </a:rPr>
              <a:t>组织内部工作</a:t>
            </a:r>
            <a:r>
              <a:rPr lang="zh-CN" altLang="en-US" dirty="0"/>
              <a:t>与商业模式，以及转向新模式的原因</a:t>
            </a:r>
          </a:p>
        </p:txBody>
      </p:sp>
      <p:sp>
        <p:nvSpPr>
          <p:cNvPr id="6" name="矩形 5">
            <a:extLst>
              <a:ext uri="{FF2B5EF4-FFF2-40B4-BE49-F238E27FC236}">
                <a16:creationId xmlns:a16="http://schemas.microsoft.com/office/drawing/2014/main" id="{AD3E1AAD-F114-4AFF-BFD2-623C23735C62}"/>
              </a:ext>
            </a:extLst>
          </p:cNvPr>
          <p:cNvSpPr/>
          <p:nvPr/>
        </p:nvSpPr>
        <p:spPr>
          <a:xfrm>
            <a:off x="5970932" y="2335696"/>
            <a:ext cx="3108464" cy="413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以客户为视角：</a:t>
            </a:r>
            <a:endParaRPr lang="en-US" altLang="zh-CN" b="1" dirty="0"/>
          </a:p>
          <a:p>
            <a:pPr algn="ctr"/>
            <a:r>
              <a:rPr lang="en-US" altLang="zh-CN" dirty="0"/>
              <a:t>1.</a:t>
            </a:r>
            <a:r>
              <a:rPr lang="zh-CN" altLang="en-US" dirty="0"/>
              <a:t>客户面临的挑战与必须完成的工作，以及组织如何为其创造价值</a:t>
            </a:r>
            <a:endParaRPr lang="en-US" altLang="zh-CN" dirty="0"/>
          </a:p>
          <a:p>
            <a:pPr algn="ctr"/>
            <a:r>
              <a:rPr lang="en-US" altLang="zh-CN" dirty="0"/>
              <a:t>2.</a:t>
            </a:r>
            <a:r>
              <a:rPr lang="zh-CN" altLang="en-US" dirty="0"/>
              <a:t>描述她得到的东西、这些东西如何融入她的生活、以及她愿意为哪些东西付费</a:t>
            </a:r>
            <a:endParaRPr lang="en-US" altLang="zh-CN" dirty="0"/>
          </a:p>
          <a:p>
            <a:pPr algn="ctr"/>
            <a:r>
              <a:rPr lang="en-US" altLang="zh-CN" dirty="0"/>
              <a:t>3.</a:t>
            </a:r>
            <a:r>
              <a:rPr lang="zh-CN" altLang="en-US" b="1" dirty="0"/>
              <a:t>可以添加一些戏剧性和情感因素，描述你的组织如何让她的生活更简单</a:t>
            </a:r>
            <a:r>
              <a:rPr lang="zh-CN" altLang="en-US" dirty="0"/>
              <a:t>，并尝试加入组织如何提供帮助，并需要哪些资源和活动</a:t>
            </a:r>
            <a:endParaRPr lang="en-US" altLang="zh-CN" dirty="0"/>
          </a:p>
          <a:p>
            <a:pPr algn="ctr"/>
            <a:r>
              <a:rPr lang="en-US" altLang="zh-CN" dirty="0"/>
              <a:t>4.</a:t>
            </a:r>
            <a:r>
              <a:rPr lang="zh-CN" altLang="en-US" dirty="0"/>
              <a:t>故事需要真实可信，避免油腔滑调或居高临下的口吻</a:t>
            </a:r>
          </a:p>
        </p:txBody>
      </p:sp>
    </p:spTree>
    <p:extLst>
      <p:ext uri="{BB962C8B-B14F-4D97-AF65-F5344CB8AC3E}">
        <p14:creationId xmlns:p14="http://schemas.microsoft.com/office/powerpoint/2010/main" val="1034669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19F18-F009-4B72-B75C-B5A2E770382D}"/>
              </a:ext>
            </a:extLst>
          </p:cNvPr>
          <p:cNvSpPr>
            <a:spLocks noGrp="1"/>
          </p:cNvSpPr>
          <p:nvPr>
            <p:ph type="title"/>
          </p:nvPr>
        </p:nvSpPr>
        <p:spPr>
          <a:xfrm>
            <a:off x="542857" y="1049096"/>
            <a:ext cx="3195431" cy="994172"/>
          </a:xfrm>
        </p:spPr>
        <p:txBody>
          <a:bodyPr>
            <a:normAutofit/>
          </a:bodyPr>
          <a:lstStyle/>
          <a:p>
            <a:r>
              <a:rPr lang="zh-CN" altLang="en-US" sz="2400" dirty="0"/>
              <a:t>故事与商业模式的结合（举例）</a:t>
            </a:r>
          </a:p>
        </p:txBody>
      </p:sp>
      <p:pic>
        <p:nvPicPr>
          <p:cNvPr id="4" name="图片 3">
            <a:extLst>
              <a:ext uri="{FF2B5EF4-FFF2-40B4-BE49-F238E27FC236}">
                <a16:creationId xmlns:a16="http://schemas.microsoft.com/office/drawing/2014/main" id="{33D1FEE3-8B1C-4176-848F-B23AA23595CF}"/>
              </a:ext>
            </a:extLst>
          </p:cNvPr>
          <p:cNvPicPr>
            <a:picLocks noChangeAspect="1"/>
          </p:cNvPicPr>
          <p:nvPr/>
        </p:nvPicPr>
        <p:blipFill>
          <a:blip r:embed="rId2"/>
          <a:stretch>
            <a:fillRect/>
          </a:stretch>
        </p:blipFill>
        <p:spPr>
          <a:xfrm>
            <a:off x="1959007" y="1546182"/>
            <a:ext cx="2630210" cy="3224482"/>
          </a:xfrm>
          <a:prstGeom prst="rect">
            <a:avLst/>
          </a:prstGeom>
        </p:spPr>
      </p:pic>
      <p:pic>
        <p:nvPicPr>
          <p:cNvPr id="5" name="图片 4">
            <a:extLst>
              <a:ext uri="{FF2B5EF4-FFF2-40B4-BE49-F238E27FC236}">
                <a16:creationId xmlns:a16="http://schemas.microsoft.com/office/drawing/2014/main" id="{F4B6E76F-B709-49C9-A8F9-EF2AA9B9D377}"/>
              </a:ext>
            </a:extLst>
          </p:cNvPr>
          <p:cNvPicPr>
            <a:picLocks noChangeAspect="1"/>
          </p:cNvPicPr>
          <p:nvPr/>
        </p:nvPicPr>
        <p:blipFill>
          <a:blip r:embed="rId3"/>
          <a:stretch>
            <a:fillRect/>
          </a:stretch>
        </p:blipFill>
        <p:spPr>
          <a:xfrm>
            <a:off x="4589216" y="939248"/>
            <a:ext cx="2276412" cy="5143500"/>
          </a:xfrm>
          <a:prstGeom prst="rect">
            <a:avLst/>
          </a:prstGeom>
        </p:spPr>
      </p:pic>
      <p:pic>
        <p:nvPicPr>
          <p:cNvPr id="7" name="图片 6">
            <a:extLst>
              <a:ext uri="{FF2B5EF4-FFF2-40B4-BE49-F238E27FC236}">
                <a16:creationId xmlns:a16="http://schemas.microsoft.com/office/drawing/2014/main" id="{CCF1ED90-E560-4D39-9D74-289B81910F44}"/>
              </a:ext>
            </a:extLst>
          </p:cNvPr>
          <p:cNvPicPr>
            <a:picLocks noChangeAspect="1"/>
          </p:cNvPicPr>
          <p:nvPr/>
        </p:nvPicPr>
        <p:blipFill>
          <a:blip r:embed="rId4"/>
          <a:stretch>
            <a:fillRect/>
          </a:stretch>
        </p:blipFill>
        <p:spPr>
          <a:xfrm>
            <a:off x="-85500" y="2522750"/>
            <a:ext cx="2911902" cy="2744999"/>
          </a:xfrm>
          <a:prstGeom prst="rect">
            <a:avLst/>
          </a:prstGeom>
        </p:spPr>
      </p:pic>
      <p:pic>
        <p:nvPicPr>
          <p:cNvPr id="8" name="图片 7">
            <a:extLst>
              <a:ext uri="{FF2B5EF4-FFF2-40B4-BE49-F238E27FC236}">
                <a16:creationId xmlns:a16="http://schemas.microsoft.com/office/drawing/2014/main" id="{AB79E398-2905-4851-8F3D-E83305827B6B}"/>
              </a:ext>
            </a:extLst>
          </p:cNvPr>
          <p:cNvPicPr>
            <a:picLocks noChangeAspect="1"/>
          </p:cNvPicPr>
          <p:nvPr/>
        </p:nvPicPr>
        <p:blipFill>
          <a:blip r:embed="rId5"/>
          <a:stretch>
            <a:fillRect/>
          </a:stretch>
        </p:blipFill>
        <p:spPr>
          <a:xfrm>
            <a:off x="6470373" y="1180365"/>
            <a:ext cx="2673628" cy="1725805"/>
          </a:xfrm>
          <a:prstGeom prst="rect">
            <a:avLst/>
          </a:prstGeom>
        </p:spPr>
      </p:pic>
      <p:pic>
        <p:nvPicPr>
          <p:cNvPr id="9" name="图片 8">
            <a:extLst>
              <a:ext uri="{FF2B5EF4-FFF2-40B4-BE49-F238E27FC236}">
                <a16:creationId xmlns:a16="http://schemas.microsoft.com/office/drawing/2014/main" id="{13C32C05-B7B9-4073-BF31-D2D0D1DAECAD}"/>
              </a:ext>
            </a:extLst>
          </p:cNvPr>
          <p:cNvPicPr>
            <a:picLocks noChangeAspect="1"/>
          </p:cNvPicPr>
          <p:nvPr/>
        </p:nvPicPr>
        <p:blipFill>
          <a:blip r:embed="rId6"/>
          <a:stretch>
            <a:fillRect/>
          </a:stretch>
        </p:blipFill>
        <p:spPr>
          <a:xfrm>
            <a:off x="6453134" y="2906170"/>
            <a:ext cx="2690866" cy="2791527"/>
          </a:xfrm>
          <a:prstGeom prst="rect">
            <a:avLst/>
          </a:prstGeom>
        </p:spPr>
      </p:pic>
      <p:sp>
        <p:nvSpPr>
          <p:cNvPr id="10" name="矩形 9">
            <a:extLst>
              <a:ext uri="{FF2B5EF4-FFF2-40B4-BE49-F238E27FC236}">
                <a16:creationId xmlns:a16="http://schemas.microsoft.com/office/drawing/2014/main" id="{AA30CECE-18B1-4425-BF1C-67696962A7BA}"/>
              </a:ext>
            </a:extLst>
          </p:cNvPr>
          <p:cNvSpPr/>
          <p:nvPr/>
        </p:nvSpPr>
        <p:spPr>
          <a:xfrm>
            <a:off x="20965" y="4159527"/>
            <a:ext cx="418842" cy="193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a:extLst>
              <a:ext uri="{FF2B5EF4-FFF2-40B4-BE49-F238E27FC236}">
                <a16:creationId xmlns:a16="http://schemas.microsoft.com/office/drawing/2014/main" id="{3AD082B9-E3D4-4276-A99E-61F7D5E02481}"/>
              </a:ext>
            </a:extLst>
          </p:cNvPr>
          <p:cNvSpPr/>
          <p:nvPr/>
        </p:nvSpPr>
        <p:spPr>
          <a:xfrm>
            <a:off x="7909062" y="3543299"/>
            <a:ext cx="719380" cy="1987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a:extLst>
              <a:ext uri="{FF2B5EF4-FFF2-40B4-BE49-F238E27FC236}">
                <a16:creationId xmlns:a16="http://schemas.microsoft.com/office/drawing/2014/main" id="{415CF1B5-DCFF-4536-A485-30F1314D1CA3}"/>
              </a:ext>
            </a:extLst>
          </p:cNvPr>
          <p:cNvSpPr/>
          <p:nvPr/>
        </p:nvSpPr>
        <p:spPr>
          <a:xfrm>
            <a:off x="485617" y="2671143"/>
            <a:ext cx="2115951" cy="4075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a:extLst>
              <a:ext uri="{FF2B5EF4-FFF2-40B4-BE49-F238E27FC236}">
                <a16:creationId xmlns:a16="http://schemas.microsoft.com/office/drawing/2014/main" id="{74A89B25-6A9B-4567-8D20-6CEF001532A2}"/>
              </a:ext>
            </a:extLst>
          </p:cNvPr>
          <p:cNvSpPr/>
          <p:nvPr/>
        </p:nvSpPr>
        <p:spPr>
          <a:xfrm>
            <a:off x="6936095" y="1428754"/>
            <a:ext cx="2115951" cy="4075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a:extLst>
              <a:ext uri="{FF2B5EF4-FFF2-40B4-BE49-F238E27FC236}">
                <a16:creationId xmlns:a16="http://schemas.microsoft.com/office/drawing/2014/main" id="{2AD1C31E-59E3-4DE8-AC88-4EF63913881A}"/>
              </a:ext>
            </a:extLst>
          </p:cNvPr>
          <p:cNvSpPr/>
          <p:nvPr/>
        </p:nvSpPr>
        <p:spPr>
          <a:xfrm>
            <a:off x="439807" y="4710023"/>
            <a:ext cx="2579438" cy="1854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从亚马逊的基础业务的成功出发（</a:t>
            </a:r>
            <a:r>
              <a:rPr lang="en-US" altLang="zh-CN" dirty="0"/>
              <a:t>3</a:t>
            </a:r>
            <a:r>
              <a:rPr lang="zh-CN" altLang="en-US" dirty="0"/>
              <a:t>）</a:t>
            </a:r>
            <a:endParaRPr lang="en-US" altLang="zh-CN" dirty="0"/>
          </a:p>
          <a:p>
            <a:pPr algn="ctr"/>
            <a:r>
              <a:rPr lang="zh-CN" altLang="en-US" dirty="0"/>
              <a:t>提出的云服务原型进一步提升了基础业务（</a:t>
            </a:r>
            <a:r>
              <a:rPr lang="en-US" altLang="zh-CN" dirty="0"/>
              <a:t>2</a:t>
            </a:r>
            <a:r>
              <a:rPr lang="zh-CN" altLang="en-US" dirty="0"/>
              <a:t>）</a:t>
            </a:r>
            <a:endParaRPr lang="en-US" altLang="zh-CN" dirty="0"/>
          </a:p>
          <a:p>
            <a:pPr algn="ctr"/>
            <a:r>
              <a:rPr lang="zh-CN" altLang="en-US" dirty="0"/>
              <a:t>云服务原型的成功有助于向外部企业推广（</a:t>
            </a:r>
            <a:r>
              <a:rPr lang="en-US" altLang="zh-CN" dirty="0"/>
              <a:t>1</a:t>
            </a:r>
            <a:r>
              <a:rPr lang="zh-CN" altLang="en-US" dirty="0"/>
              <a:t>）</a:t>
            </a:r>
          </a:p>
        </p:txBody>
      </p:sp>
      <p:sp>
        <p:nvSpPr>
          <p:cNvPr id="14" name="矩形 13">
            <a:extLst>
              <a:ext uri="{FF2B5EF4-FFF2-40B4-BE49-F238E27FC236}">
                <a16:creationId xmlns:a16="http://schemas.microsoft.com/office/drawing/2014/main" id="{76A5FD55-6E6C-4B7A-8349-61ED6AA420F7}"/>
              </a:ext>
            </a:extLst>
          </p:cNvPr>
          <p:cNvSpPr/>
          <p:nvPr/>
        </p:nvSpPr>
        <p:spPr>
          <a:xfrm>
            <a:off x="6124757" y="4451231"/>
            <a:ext cx="2881518" cy="2224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a:t>
            </a:r>
            <a:r>
              <a:rPr lang="zh-CN" altLang="en-US" dirty="0"/>
              <a:t>年大厂</a:t>
            </a:r>
            <a:r>
              <a:rPr lang="en-US" altLang="zh-CN" dirty="0"/>
              <a:t>+8</a:t>
            </a:r>
            <a:r>
              <a:rPr lang="zh-CN" altLang="en-US" dirty="0"/>
              <a:t>年创业的</a:t>
            </a:r>
            <a:r>
              <a:rPr lang="en-US" altLang="zh-CN" dirty="0"/>
              <a:t>IT </a:t>
            </a:r>
            <a:r>
              <a:rPr lang="zh-CN" altLang="en-US" dirty="0"/>
              <a:t>“老炮” （</a:t>
            </a:r>
            <a:r>
              <a:rPr lang="en-US" altLang="zh-CN" dirty="0"/>
              <a:t>1</a:t>
            </a:r>
            <a:r>
              <a:rPr lang="zh-CN" altLang="en-US" dirty="0"/>
              <a:t>）</a:t>
            </a:r>
            <a:endParaRPr lang="en-US" altLang="zh-CN" dirty="0"/>
          </a:p>
          <a:p>
            <a:pPr algn="ctr"/>
            <a:r>
              <a:rPr lang="zh-CN" altLang="en-US" dirty="0"/>
              <a:t>持续关注亚马逊云，并意识到其价值与独特性（</a:t>
            </a:r>
            <a:r>
              <a:rPr lang="en-US" altLang="zh-CN" dirty="0"/>
              <a:t>2</a:t>
            </a:r>
            <a:r>
              <a:rPr lang="zh-CN" altLang="en-US" dirty="0"/>
              <a:t>）</a:t>
            </a:r>
            <a:endParaRPr lang="en-US" altLang="zh-CN" dirty="0"/>
          </a:p>
          <a:p>
            <a:pPr algn="ctr"/>
            <a:r>
              <a:rPr lang="zh-CN" altLang="en-US" dirty="0"/>
              <a:t>如果之前创业有亚马逊云的支持该多好（</a:t>
            </a:r>
            <a:r>
              <a:rPr lang="en-US" altLang="zh-CN" dirty="0"/>
              <a:t>3</a:t>
            </a:r>
            <a:r>
              <a:rPr lang="zh-CN" altLang="en-US" dirty="0"/>
              <a:t>）</a:t>
            </a:r>
            <a:endParaRPr lang="en-US" altLang="zh-CN" dirty="0"/>
          </a:p>
          <a:p>
            <a:pPr algn="ctr"/>
            <a:r>
              <a:rPr lang="zh-CN" altLang="en-US" i="1" dirty="0"/>
              <a:t>带有遗憾的创业经历</a:t>
            </a:r>
            <a:r>
              <a:rPr lang="zh-CN" altLang="en-US" dirty="0"/>
              <a:t>（</a:t>
            </a:r>
            <a:r>
              <a:rPr lang="en-US" altLang="zh-CN" dirty="0"/>
              <a:t>4</a:t>
            </a:r>
            <a:r>
              <a:rPr lang="zh-CN" altLang="en-US" dirty="0"/>
              <a:t>）</a:t>
            </a:r>
          </a:p>
        </p:txBody>
      </p:sp>
    </p:spTree>
    <p:extLst>
      <p:ext uri="{BB962C8B-B14F-4D97-AF65-F5344CB8AC3E}">
        <p14:creationId xmlns:p14="http://schemas.microsoft.com/office/powerpoint/2010/main" val="2061299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DECEE9-B50B-429A-A92B-CD0B27B40251}"/>
              </a:ext>
            </a:extLst>
          </p:cNvPr>
          <p:cNvSpPr>
            <a:spLocks noGrp="1"/>
          </p:cNvSpPr>
          <p:nvPr>
            <p:ph type="title"/>
          </p:nvPr>
        </p:nvSpPr>
        <p:spPr>
          <a:xfrm>
            <a:off x="628650" y="1131095"/>
            <a:ext cx="7886700" cy="441774"/>
          </a:xfrm>
        </p:spPr>
        <p:txBody>
          <a:bodyPr>
            <a:normAutofit fontScale="90000"/>
          </a:bodyPr>
          <a:lstStyle/>
          <a:p>
            <a:r>
              <a:rPr lang="zh-CN" altLang="en-US" dirty="0"/>
              <a:t>讲故事的方法</a:t>
            </a:r>
          </a:p>
        </p:txBody>
      </p:sp>
      <p:pic>
        <p:nvPicPr>
          <p:cNvPr id="4" name="图片 3">
            <a:extLst>
              <a:ext uri="{FF2B5EF4-FFF2-40B4-BE49-F238E27FC236}">
                <a16:creationId xmlns:a16="http://schemas.microsoft.com/office/drawing/2014/main" id="{A693BAFD-A016-4CCF-BC9C-26DC167FF9DF}"/>
              </a:ext>
            </a:extLst>
          </p:cNvPr>
          <p:cNvPicPr>
            <a:picLocks noChangeAspect="1"/>
          </p:cNvPicPr>
          <p:nvPr/>
        </p:nvPicPr>
        <p:blipFill>
          <a:blip r:embed="rId2"/>
          <a:stretch>
            <a:fillRect/>
          </a:stretch>
        </p:blipFill>
        <p:spPr>
          <a:xfrm>
            <a:off x="1921" y="1774745"/>
            <a:ext cx="9142079" cy="3905677"/>
          </a:xfrm>
          <a:prstGeom prst="rect">
            <a:avLst/>
          </a:prstGeom>
        </p:spPr>
      </p:pic>
    </p:spTree>
    <p:extLst>
      <p:ext uri="{BB962C8B-B14F-4D97-AF65-F5344CB8AC3E}">
        <p14:creationId xmlns:p14="http://schemas.microsoft.com/office/powerpoint/2010/main" val="322512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3957D-2DC4-437E-AC4D-ED449A3D9513}"/>
              </a:ext>
            </a:extLst>
          </p:cNvPr>
          <p:cNvSpPr>
            <a:spLocks noGrp="1"/>
          </p:cNvSpPr>
          <p:nvPr>
            <p:ph type="title"/>
          </p:nvPr>
        </p:nvSpPr>
        <p:spPr>
          <a:xfrm>
            <a:off x="628650" y="365127"/>
            <a:ext cx="7886700" cy="658604"/>
          </a:xfrm>
        </p:spPr>
        <p:txBody>
          <a:bodyPr>
            <a:normAutofit fontScale="90000"/>
          </a:bodyPr>
          <a:lstStyle/>
          <a:p>
            <a:r>
              <a:rPr lang="zh-CN" altLang="en-US" b="1" dirty="0">
                <a:solidFill>
                  <a:srgbClr val="FF0000"/>
                </a:solidFill>
              </a:rPr>
              <a:t>视觉化思考</a:t>
            </a:r>
            <a:r>
              <a:rPr lang="zh-CN" altLang="en-US" dirty="0"/>
              <a:t>的价值</a:t>
            </a:r>
          </a:p>
        </p:txBody>
      </p:sp>
      <p:sp>
        <p:nvSpPr>
          <p:cNvPr id="3" name="内容占位符 2">
            <a:extLst>
              <a:ext uri="{FF2B5EF4-FFF2-40B4-BE49-F238E27FC236}">
                <a16:creationId xmlns:a16="http://schemas.microsoft.com/office/drawing/2014/main" id="{E2626663-9F59-42AC-84F4-425B599916AD}"/>
              </a:ext>
            </a:extLst>
          </p:cNvPr>
          <p:cNvSpPr>
            <a:spLocks noGrp="1"/>
          </p:cNvSpPr>
          <p:nvPr>
            <p:ph idx="1"/>
          </p:nvPr>
        </p:nvSpPr>
        <p:spPr>
          <a:xfrm>
            <a:off x="258417" y="1321905"/>
            <a:ext cx="8666922" cy="5049078"/>
          </a:xfrm>
        </p:spPr>
        <p:txBody>
          <a:bodyPr>
            <a:normAutofit fontScale="92500" lnSpcReduction="10000"/>
          </a:bodyPr>
          <a:lstStyle/>
          <a:p>
            <a:r>
              <a:rPr lang="zh-CN" altLang="en-US" dirty="0"/>
              <a:t>商业模式的讨论需要视觉化思考：</a:t>
            </a:r>
            <a:r>
              <a:rPr lang="zh-CN" altLang="en-US" b="1" dirty="0"/>
              <a:t>抽象的东西具体化、复杂的概念简单化</a:t>
            </a:r>
            <a:endParaRPr lang="en-US" altLang="zh-CN" b="1" dirty="0"/>
          </a:p>
          <a:p>
            <a:pPr lvl="1"/>
            <a:r>
              <a:rPr lang="zh-CN" altLang="en-US" dirty="0"/>
              <a:t>商业模式是一个由许多模块以及模块之间的复杂关系组成的复杂概念，其内部元素相互影响，但只有作为一个整体系统时才有意义</a:t>
            </a:r>
            <a:endParaRPr lang="en-US" altLang="zh-CN" dirty="0"/>
          </a:p>
          <a:p>
            <a:pPr lvl="1"/>
            <a:r>
              <a:rPr lang="zh-CN" altLang="en-US" dirty="0"/>
              <a:t>视觉化能够一目了然的刻画商业模式的主旨，并具象化其中的隐含假设</a:t>
            </a:r>
            <a:endParaRPr lang="en-US" altLang="zh-CN" dirty="0"/>
          </a:p>
          <a:p>
            <a:pPr lvl="1"/>
            <a:r>
              <a:rPr lang="zh-CN" altLang="en-US" dirty="0"/>
              <a:t>视觉化能够使商业模式变的明确，为团队讨论提供一些概念性的锚点，使讨论从抽象思维落实到具体、形象的东西</a:t>
            </a:r>
            <a:endParaRPr lang="en-US" altLang="zh-CN" dirty="0"/>
          </a:p>
          <a:p>
            <a:pPr lvl="1"/>
            <a:r>
              <a:rPr lang="zh-CN" altLang="en-US" dirty="0"/>
              <a:t>视觉化既能找出已有模式中的逻辑缺陷，又能在设计全新模式时更容易地添加、删除和移动相关的图片化概念</a:t>
            </a:r>
            <a:endParaRPr lang="en-US" altLang="zh-CN" dirty="0"/>
          </a:p>
          <a:p>
            <a:endParaRPr lang="en-US" altLang="zh-CN" sz="100" dirty="0"/>
          </a:p>
          <a:p>
            <a:r>
              <a:rPr lang="zh-CN" altLang="en-US" dirty="0"/>
              <a:t>视觉化思考使用的两项技术与四个流程</a:t>
            </a:r>
            <a:endParaRPr lang="en-US" altLang="zh-CN" dirty="0"/>
          </a:p>
          <a:p>
            <a:pPr lvl="1"/>
            <a:r>
              <a:rPr lang="zh-CN" altLang="en-US" dirty="0"/>
              <a:t>如何使用便利贴</a:t>
            </a:r>
            <a:r>
              <a:rPr lang="en-US" altLang="zh-CN" dirty="0"/>
              <a:t>+</a:t>
            </a:r>
            <a:r>
              <a:rPr lang="zh-CN" altLang="en-US" dirty="0"/>
              <a:t>如何将草图与商业模式画布结合</a:t>
            </a:r>
            <a:endParaRPr lang="en-US" altLang="zh-CN" dirty="0"/>
          </a:p>
          <a:p>
            <a:pPr lvl="1"/>
            <a:r>
              <a:rPr lang="zh-CN" altLang="en-US" dirty="0"/>
              <a:t>四个流程：理解、对话、探索、沟通</a:t>
            </a:r>
          </a:p>
        </p:txBody>
      </p:sp>
    </p:spTree>
    <p:extLst>
      <p:ext uri="{BB962C8B-B14F-4D97-AF65-F5344CB8AC3E}">
        <p14:creationId xmlns:p14="http://schemas.microsoft.com/office/powerpoint/2010/main" val="21838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BB8231C-4CC0-4EBD-AADA-5782F0B82A0D}"/>
              </a:ext>
            </a:extLst>
          </p:cNvPr>
          <p:cNvSpPr>
            <a:spLocks noGrp="1"/>
          </p:cNvSpPr>
          <p:nvPr>
            <p:ph type="title"/>
          </p:nvPr>
        </p:nvSpPr>
        <p:spPr>
          <a:xfrm>
            <a:off x="628650" y="0"/>
            <a:ext cx="8048211" cy="994172"/>
          </a:xfrm>
        </p:spPr>
        <p:txBody>
          <a:bodyPr>
            <a:noAutofit/>
          </a:bodyPr>
          <a:lstStyle/>
          <a:p>
            <a:r>
              <a:rPr lang="zh-CN" altLang="en-US" sz="3200" dirty="0"/>
              <a:t>阿里与</a:t>
            </a:r>
            <a:r>
              <a:rPr lang="en-US" altLang="zh-CN" sz="3200" dirty="0"/>
              <a:t>B</a:t>
            </a:r>
            <a:r>
              <a:rPr lang="zh-CN" altLang="en-US" sz="3200" dirty="0"/>
              <a:t>站利用美股上市敲钟嘉宾讲故事</a:t>
            </a:r>
          </a:p>
        </p:txBody>
      </p:sp>
      <p:sp>
        <p:nvSpPr>
          <p:cNvPr id="5" name="内容占位符 4">
            <a:extLst>
              <a:ext uri="{FF2B5EF4-FFF2-40B4-BE49-F238E27FC236}">
                <a16:creationId xmlns:a16="http://schemas.microsoft.com/office/drawing/2014/main" id="{3A70C9DF-4F1B-4286-8831-5AABA12B6F1F}"/>
              </a:ext>
            </a:extLst>
          </p:cNvPr>
          <p:cNvSpPr>
            <a:spLocks noGrp="1"/>
          </p:cNvSpPr>
          <p:nvPr>
            <p:ph sz="half" idx="1"/>
          </p:nvPr>
        </p:nvSpPr>
        <p:spPr>
          <a:xfrm>
            <a:off x="628650" y="1143000"/>
            <a:ext cx="3886200" cy="5575852"/>
          </a:xfrm>
        </p:spPr>
        <p:txBody>
          <a:bodyPr>
            <a:normAutofit fontScale="77500" lnSpcReduction="20000"/>
          </a:bodyPr>
          <a:lstStyle/>
          <a:p>
            <a:r>
              <a:rPr lang="zh-CN" altLang="en-US" dirty="0"/>
              <a:t>阿里（</a:t>
            </a:r>
            <a:r>
              <a:rPr lang="en-US" altLang="zh-CN" dirty="0"/>
              <a:t>C2C</a:t>
            </a:r>
            <a:r>
              <a:rPr lang="zh-CN" altLang="en-US" dirty="0"/>
              <a:t>帮人创业）</a:t>
            </a:r>
            <a:endParaRPr lang="en-US" altLang="zh-CN" dirty="0"/>
          </a:p>
          <a:p>
            <a:pPr lvl="1"/>
            <a:r>
              <a:rPr lang="zh-CN" altLang="en-US" dirty="0"/>
              <a:t>劳丽诗：淘宝店主，前奥运冠军（放弃公职转店主）</a:t>
            </a:r>
            <a:endParaRPr lang="en-US" altLang="zh-CN" dirty="0"/>
          </a:p>
          <a:p>
            <a:pPr lvl="1"/>
            <a:r>
              <a:rPr lang="zh-CN" altLang="en-US" dirty="0"/>
              <a:t>黄碧姬：云客服，</a:t>
            </a:r>
            <a:r>
              <a:rPr lang="en-US" altLang="zh-CN" dirty="0"/>
              <a:t>90</a:t>
            </a:r>
            <a:r>
              <a:rPr lang="zh-CN" altLang="en-US" dirty="0"/>
              <a:t>后大学生（单人促成</a:t>
            </a:r>
            <a:r>
              <a:rPr lang="en-US" altLang="zh-CN" dirty="0"/>
              <a:t>15000</a:t>
            </a:r>
            <a:r>
              <a:rPr lang="zh-CN" altLang="en-US" dirty="0"/>
              <a:t>客户，“亲”）</a:t>
            </a:r>
            <a:endParaRPr lang="en-US" altLang="zh-CN" dirty="0"/>
          </a:p>
          <a:p>
            <a:pPr lvl="1"/>
            <a:r>
              <a:rPr lang="zh-CN" altLang="en-US" dirty="0"/>
              <a:t>何宁宁：淘女郎、自闭症儿童教师（外在美</a:t>
            </a:r>
            <a:r>
              <a:rPr lang="en-US" altLang="zh-CN" dirty="0"/>
              <a:t>+</a:t>
            </a:r>
            <a:r>
              <a:rPr lang="zh-CN" altLang="en-US" dirty="0"/>
              <a:t>爱心）</a:t>
            </a:r>
            <a:endParaRPr lang="en-US" altLang="zh-CN" dirty="0"/>
          </a:p>
          <a:p>
            <a:pPr lvl="1"/>
            <a:r>
              <a:rPr lang="zh-CN" altLang="en-US" dirty="0"/>
              <a:t>王志强：农民店主（最土的山货</a:t>
            </a:r>
            <a:r>
              <a:rPr lang="en-US" altLang="zh-CN" dirty="0"/>
              <a:t>+</a:t>
            </a:r>
            <a:r>
              <a:rPr lang="zh-CN" altLang="en-US" dirty="0"/>
              <a:t>淘宝村）</a:t>
            </a:r>
            <a:endParaRPr lang="en-US" altLang="zh-CN" dirty="0"/>
          </a:p>
          <a:p>
            <a:pPr lvl="1"/>
            <a:r>
              <a:rPr lang="zh-CN" altLang="en-US" dirty="0"/>
              <a:t>王淑娟：海归回国，带动青川地震灾区电商创业（店主转留学再回国）</a:t>
            </a:r>
            <a:endParaRPr lang="en-US" altLang="zh-CN" dirty="0"/>
          </a:p>
          <a:p>
            <a:pPr lvl="1"/>
            <a:r>
              <a:rPr lang="zh-CN" altLang="en-US" dirty="0"/>
              <a:t>菲报道：拥有“淘宝博物馆”的</a:t>
            </a:r>
            <a:r>
              <a:rPr lang="en-US" altLang="zh-CN" dirty="0"/>
              <a:t>10</a:t>
            </a:r>
            <a:r>
              <a:rPr lang="zh-CN" altLang="en-US" dirty="0"/>
              <a:t>年用户（老用户</a:t>
            </a:r>
            <a:r>
              <a:rPr lang="en-US" altLang="zh-CN" dirty="0"/>
              <a:t>+</a:t>
            </a:r>
            <a:r>
              <a:rPr lang="zh-CN" altLang="en-US" dirty="0"/>
              <a:t>品牌铁粉）</a:t>
            </a:r>
            <a:endParaRPr lang="en-US" altLang="zh-CN" dirty="0"/>
          </a:p>
          <a:p>
            <a:pPr lvl="1"/>
            <a:r>
              <a:rPr lang="zh-CN" altLang="en-US" dirty="0"/>
              <a:t>窦立国：快递员，边送快递边为贫困地区收集旧衣旧书，建立两座乡村图书馆（追求自我实现的快递小哥）</a:t>
            </a:r>
            <a:endParaRPr lang="en-US" altLang="zh-CN" dirty="0"/>
          </a:p>
          <a:p>
            <a:pPr lvl="1"/>
            <a:r>
              <a:rPr lang="en-US" altLang="zh-CN" dirty="0"/>
              <a:t>Peter VERBRUGGE</a:t>
            </a:r>
            <a:r>
              <a:rPr lang="zh-CN" altLang="en-US" dirty="0"/>
              <a:t>（皮特 维尔布鲁格）：美国农场主，通过天猫将车厘子卖到中国（帮助美国人进入中国市场）</a:t>
            </a:r>
            <a:endParaRPr lang="en-US" altLang="zh-CN" dirty="0"/>
          </a:p>
          <a:p>
            <a:pPr lvl="1"/>
            <a:endParaRPr lang="zh-CN" altLang="en-US" dirty="0"/>
          </a:p>
        </p:txBody>
      </p:sp>
      <p:sp>
        <p:nvSpPr>
          <p:cNvPr id="6" name="内容占位符 5">
            <a:extLst>
              <a:ext uri="{FF2B5EF4-FFF2-40B4-BE49-F238E27FC236}">
                <a16:creationId xmlns:a16="http://schemas.microsoft.com/office/drawing/2014/main" id="{B1BF1E34-B049-4A7E-AD03-A86573B83737}"/>
              </a:ext>
            </a:extLst>
          </p:cNvPr>
          <p:cNvSpPr>
            <a:spLocks noGrp="1"/>
          </p:cNvSpPr>
          <p:nvPr>
            <p:ph sz="half" idx="2"/>
          </p:nvPr>
        </p:nvSpPr>
        <p:spPr>
          <a:xfrm>
            <a:off x="4652755" y="1478782"/>
            <a:ext cx="4163254" cy="5125563"/>
          </a:xfrm>
        </p:spPr>
        <p:txBody>
          <a:bodyPr>
            <a:normAutofit fontScale="77500" lnSpcReduction="20000"/>
          </a:bodyPr>
          <a:lstStyle/>
          <a:p>
            <a:r>
              <a:rPr lang="en-US" altLang="zh-CN" dirty="0"/>
              <a:t>B</a:t>
            </a:r>
            <a:r>
              <a:rPr lang="zh-CN" altLang="en-US" dirty="0"/>
              <a:t>站（以动漫为代表的年轻人）</a:t>
            </a:r>
            <a:endParaRPr lang="en-US" altLang="zh-CN" dirty="0"/>
          </a:p>
          <a:p>
            <a:pPr lvl="1"/>
            <a:r>
              <a:rPr lang="zh-CN" altLang="it-IT" dirty="0"/>
              <a:t>咬人猫：热爱</a:t>
            </a:r>
            <a:r>
              <a:rPr lang="it-IT" altLang="zh-CN" dirty="0"/>
              <a:t>ACG</a:t>
            </a:r>
            <a:r>
              <a:rPr lang="zh-CN" altLang="it-IT" dirty="0"/>
              <a:t>文化的舞姬</a:t>
            </a:r>
            <a:endParaRPr lang="it-IT" altLang="zh-CN" dirty="0"/>
          </a:p>
          <a:p>
            <a:pPr lvl="1"/>
            <a:r>
              <a:rPr lang="zh-CN" altLang="it-IT" dirty="0"/>
              <a:t>吃素的狮子：创造年轻潮流的鬼畜</a:t>
            </a:r>
            <a:r>
              <a:rPr lang="it-IT" altLang="zh-CN" dirty="0"/>
              <a:t>UP</a:t>
            </a:r>
            <a:r>
              <a:rPr lang="zh-CN" altLang="it-IT" dirty="0"/>
              <a:t>主</a:t>
            </a:r>
            <a:endParaRPr lang="it-IT" altLang="zh-CN" dirty="0"/>
          </a:p>
          <a:p>
            <a:pPr lvl="1"/>
            <a:r>
              <a:rPr lang="zh-CN" altLang="it-IT" dirty="0"/>
              <a:t>西四炸弹：用舞蹈寻找同好的</a:t>
            </a:r>
            <a:r>
              <a:rPr lang="it-IT" altLang="zh-CN" dirty="0"/>
              <a:t>UP</a:t>
            </a:r>
            <a:r>
              <a:rPr lang="zh-CN" altLang="it-IT" dirty="0"/>
              <a:t>主</a:t>
            </a:r>
            <a:endParaRPr lang="en-US" altLang="zh-CN" dirty="0"/>
          </a:p>
          <a:p>
            <a:pPr lvl="1"/>
            <a:r>
              <a:rPr lang="zh-CN" altLang="it-IT" dirty="0"/>
              <a:t>茶理理：从翻唱到原创音乐人</a:t>
            </a:r>
            <a:endParaRPr lang="en-US" altLang="zh-CN" dirty="0"/>
          </a:p>
          <a:p>
            <a:pPr lvl="1"/>
            <a:r>
              <a:rPr lang="zh-CN" altLang="it-IT" dirty="0"/>
              <a:t>墨韵</a:t>
            </a:r>
            <a:r>
              <a:rPr lang="it-IT" altLang="zh-CN" dirty="0"/>
              <a:t>Moyun</a:t>
            </a:r>
            <a:r>
              <a:rPr lang="zh-CN" altLang="it-IT" dirty="0"/>
              <a:t>：用国风称霸</a:t>
            </a:r>
            <a:r>
              <a:rPr lang="it-IT" altLang="zh-CN" dirty="0"/>
              <a:t>B</a:t>
            </a:r>
            <a:r>
              <a:rPr lang="zh-CN" altLang="it-IT" dirty="0"/>
              <a:t>站的“教主”</a:t>
            </a:r>
            <a:endParaRPr lang="en-US" altLang="zh-CN" dirty="0"/>
          </a:p>
          <a:p>
            <a:pPr lvl="1"/>
            <a:r>
              <a:rPr lang="zh-CN" altLang="it-IT" dirty="0"/>
              <a:t>渗透之</a:t>
            </a:r>
            <a:r>
              <a:rPr lang="it-IT" altLang="zh-CN" dirty="0"/>
              <a:t>C</a:t>
            </a:r>
            <a:r>
              <a:rPr lang="zh-CN" altLang="it-IT" dirty="0"/>
              <a:t>君：高产勤奋的游戏</a:t>
            </a:r>
            <a:r>
              <a:rPr lang="it-IT" altLang="zh-CN" dirty="0"/>
              <a:t>UP</a:t>
            </a:r>
            <a:r>
              <a:rPr lang="zh-CN" altLang="it-IT" dirty="0"/>
              <a:t>主</a:t>
            </a:r>
            <a:endParaRPr lang="en-US" altLang="zh-CN" dirty="0"/>
          </a:p>
          <a:p>
            <a:pPr lvl="1"/>
            <a:r>
              <a:rPr lang="it-IT" altLang="zh-CN" dirty="0"/>
              <a:t>LexBurner</a:t>
            </a:r>
            <a:r>
              <a:rPr lang="zh-CN" altLang="it-IT" dirty="0"/>
              <a:t>：怀揣梦想的动漫游戏评论人</a:t>
            </a:r>
            <a:endParaRPr lang="en-US" altLang="zh-CN" dirty="0"/>
          </a:p>
          <a:p>
            <a:pPr lvl="1"/>
            <a:r>
              <a:rPr lang="zh-CN" altLang="it-IT" dirty="0"/>
              <a:t>高佑思：远道而来的外籍</a:t>
            </a:r>
            <a:r>
              <a:rPr lang="it-IT" altLang="zh-CN" dirty="0"/>
              <a:t>UP</a:t>
            </a:r>
            <a:r>
              <a:rPr lang="zh-CN" altLang="it-IT" dirty="0"/>
              <a:t>主</a:t>
            </a:r>
            <a:endParaRPr lang="it-IT" altLang="zh-CN" dirty="0"/>
          </a:p>
        </p:txBody>
      </p:sp>
      <p:sp>
        <p:nvSpPr>
          <p:cNvPr id="7" name="矩形 6">
            <a:extLst>
              <a:ext uri="{FF2B5EF4-FFF2-40B4-BE49-F238E27FC236}">
                <a16:creationId xmlns:a16="http://schemas.microsoft.com/office/drawing/2014/main" id="{C2314229-8BB3-4CBF-AAF8-3959879FAEAA}"/>
              </a:ext>
            </a:extLst>
          </p:cNvPr>
          <p:cNvSpPr/>
          <p:nvPr/>
        </p:nvSpPr>
        <p:spPr>
          <a:xfrm>
            <a:off x="5014291" y="5727086"/>
            <a:ext cx="3662570" cy="9541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类似于角色扮演（代入）的讲故事方法，每位嘉宾是一个典型角色。</a:t>
            </a:r>
            <a:r>
              <a:rPr lang="zh-CN" altLang="en-US" b="1" dirty="0"/>
              <a:t>请问两家公司的故事主要表达？</a:t>
            </a:r>
          </a:p>
        </p:txBody>
      </p:sp>
      <p:pic>
        <p:nvPicPr>
          <p:cNvPr id="1026" name="Picture 2">
            <a:extLst>
              <a:ext uri="{FF2B5EF4-FFF2-40B4-BE49-F238E27FC236}">
                <a16:creationId xmlns:a16="http://schemas.microsoft.com/office/drawing/2014/main" id="{77575C6B-E7BB-4048-B30C-54F087694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970" y="1973284"/>
            <a:ext cx="4734824" cy="32593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a:extLst>
              <a:ext uri="{FF2B5EF4-FFF2-40B4-BE49-F238E27FC236}">
                <a16:creationId xmlns:a16="http://schemas.microsoft.com/office/drawing/2014/main" id="{6A893F7F-F8B3-4D20-ABE4-3F8E90998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2395"/>
            <a:ext cx="4890226" cy="325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7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 calcmode="lin" valueType="num">
                                      <p:cBhvr additive="base">
                                        <p:cTn id="2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 calcmode="lin" valueType="num">
                                      <p:cBhvr additive="base">
                                        <p:cTn id="2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 calcmode="lin" valueType="num">
                                      <p:cBhvr additive="base">
                                        <p:cTn id="3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26"/>
                                        </p:tgtEl>
                                        <p:attrNameLst>
                                          <p:attrName>style.visibility</p:attrName>
                                        </p:attrNameLst>
                                      </p:cBhvr>
                                      <p:to>
                                        <p:strVal val="visible"/>
                                      </p:to>
                                    </p:set>
                                    <p:anim calcmode="lin" valueType="num">
                                      <p:cBhvr additive="base">
                                        <p:cTn id="39" dur="500" fill="hold"/>
                                        <p:tgtEl>
                                          <p:spTgt spid="1026"/>
                                        </p:tgtEl>
                                        <p:attrNameLst>
                                          <p:attrName>ppt_x</p:attrName>
                                        </p:attrNameLst>
                                      </p:cBhvr>
                                      <p:tavLst>
                                        <p:tav tm="0">
                                          <p:val>
                                            <p:strVal val="#ppt_x"/>
                                          </p:val>
                                        </p:tav>
                                        <p:tav tm="100000">
                                          <p:val>
                                            <p:strVal val="#ppt_x"/>
                                          </p:val>
                                        </p:tav>
                                      </p:tavLst>
                                    </p:anim>
                                    <p:anim calcmode="lin" valueType="num">
                                      <p:cBhvr additive="base">
                                        <p:cTn id="4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1026"/>
                                        </p:tgtEl>
                                      </p:cBhvr>
                                    </p:animEffect>
                                    <p:set>
                                      <p:cBhvr>
                                        <p:cTn id="45" dur="1" fill="hold">
                                          <p:stCondLst>
                                            <p:cond delay="499"/>
                                          </p:stCondLst>
                                        </p:cTn>
                                        <p:tgtEl>
                                          <p:spTgt spid="1026"/>
                                        </p:tgtEl>
                                        <p:attrNameLst>
                                          <p:attrName>style.visibility</p:attrName>
                                        </p:attrNameLst>
                                      </p:cBhvr>
                                      <p:to>
                                        <p:strVal val="hidden"/>
                                      </p:to>
                                    </p:set>
                                  </p:childTnLst>
                                </p:cTn>
                              </p:par>
                              <p:par>
                                <p:cTn id="46" presetID="2" presetClass="entr" presetSubtype="4" fill="hold" grpId="0" nodeType="with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 calcmode="lin" valueType="num">
                                      <p:cBhvr additive="base">
                                        <p:cTn id="4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
                                            <p:txEl>
                                              <p:pRg st="1" end="1"/>
                                            </p:tx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 calcmode="lin" valueType="num">
                                      <p:cBhvr additive="base">
                                        <p:cTn id="52"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6">
                                            <p:txEl>
                                              <p:pRg st="2" end="2"/>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6">
                                            <p:txEl>
                                              <p:pRg st="3" end="3"/>
                                            </p:txEl>
                                          </p:spTgt>
                                        </p:tgtEl>
                                        <p:attrNameLst>
                                          <p:attrName>style.visibility</p:attrName>
                                        </p:attrNameLst>
                                      </p:cBhvr>
                                      <p:to>
                                        <p:strVal val="visible"/>
                                      </p:to>
                                    </p:set>
                                    <p:anim calcmode="lin" valueType="num">
                                      <p:cBhvr additive="base">
                                        <p:cTn id="56"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
                                            <p:txEl>
                                              <p:pRg st="3" end="3"/>
                                            </p:txEl>
                                          </p:spTgt>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6">
                                            <p:txEl>
                                              <p:pRg st="4" end="4"/>
                                            </p:txEl>
                                          </p:spTgt>
                                        </p:tgtEl>
                                        <p:attrNameLst>
                                          <p:attrName>style.visibility</p:attrName>
                                        </p:attrNameLst>
                                      </p:cBhvr>
                                      <p:to>
                                        <p:strVal val="visible"/>
                                      </p:to>
                                    </p:set>
                                    <p:anim calcmode="lin" valueType="num">
                                      <p:cBhvr additive="base">
                                        <p:cTn id="60"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6">
                                            <p:txEl>
                                              <p:pRg st="4" end="4"/>
                                            </p:tx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6">
                                            <p:txEl>
                                              <p:pRg st="5" end="5"/>
                                            </p:txEl>
                                          </p:spTgt>
                                        </p:tgtEl>
                                        <p:attrNameLst>
                                          <p:attrName>style.visibility</p:attrName>
                                        </p:attrNameLst>
                                      </p:cBhvr>
                                      <p:to>
                                        <p:strVal val="visible"/>
                                      </p:to>
                                    </p:set>
                                    <p:anim calcmode="lin" valueType="num">
                                      <p:cBhvr additive="base">
                                        <p:cTn id="64"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6">
                                            <p:txEl>
                                              <p:pRg st="5" end="5"/>
                                            </p:txEl>
                                          </p:spTgt>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6">
                                            <p:txEl>
                                              <p:pRg st="6" end="6"/>
                                            </p:txEl>
                                          </p:spTgt>
                                        </p:tgtEl>
                                        <p:attrNameLst>
                                          <p:attrName>style.visibility</p:attrName>
                                        </p:attrNameLst>
                                      </p:cBhvr>
                                      <p:to>
                                        <p:strVal val="visible"/>
                                      </p:to>
                                    </p:set>
                                    <p:anim calcmode="lin" valueType="num">
                                      <p:cBhvr additive="base">
                                        <p:cTn id="68"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6">
                                            <p:txEl>
                                              <p:pRg st="6" end="6"/>
                                            </p:txEl>
                                          </p:spTgt>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6">
                                            <p:txEl>
                                              <p:pRg st="7" end="7"/>
                                            </p:txEl>
                                          </p:spTgt>
                                        </p:tgtEl>
                                        <p:attrNameLst>
                                          <p:attrName>style.visibility</p:attrName>
                                        </p:attrNameLst>
                                      </p:cBhvr>
                                      <p:to>
                                        <p:strVal val="visible"/>
                                      </p:to>
                                    </p:set>
                                    <p:anim calcmode="lin" valueType="num">
                                      <p:cBhvr additive="base">
                                        <p:cTn id="72"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
                                            <p:txEl>
                                              <p:pRg st="7" end="7"/>
                                            </p:txEl>
                                          </p:spTgt>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6">
                                            <p:txEl>
                                              <p:pRg st="8" end="8"/>
                                            </p:txEl>
                                          </p:spTgt>
                                        </p:tgtEl>
                                        <p:attrNameLst>
                                          <p:attrName>style.visibility</p:attrName>
                                        </p:attrNameLst>
                                      </p:cBhvr>
                                      <p:to>
                                        <p:strVal val="visible"/>
                                      </p:to>
                                    </p:set>
                                    <p:anim calcmode="lin" valueType="num">
                                      <p:cBhvr additive="base">
                                        <p:cTn id="76"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
                                            <p:txEl>
                                              <p:pRg st="8" end="8"/>
                                            </p:txEl>
                                          </p:spTgt>
                                        </p:tgtEl>
                                        <p:attrNameLst>
                                          <p:attrName>ppt_y</p:attrName>
                                        </p:attrNameLst>
                                      </p:cBhvr>
                                      <p:tavLst>
                                        <p:tav tm="0">
                                          <p:val>
                                            <p:strVal val="1+#ppt_h/2"/>
                                          </p:val>
                                        </p:tav>
                                        <p:tav tm="100000">
                                          <p:val>
                                            <p:strVal val="#ppt_y"/>
                                          </p:val>
                                        </p:tav>
                                      </p:tavLst>
                                    </p:anim>
                                  </p:childTnLst>
                                </p:cTn>
                              </p:par>
                              <p:par>
                                <p:cTn id="78" presetID="22" presetClass="entr" presetSubtype="4" fill="hold" nodeType="withEffect">
                                  <p:stCondLst>
                                    <p:cond delay="0"/>
                                  </p:stCondLst>
                                  <p:childTnLst>
                                    <p:set>
                                      <p:cBhvr>
                                        <p:cTn id="79" dur="1" fill="hold">
                                          <p:stCondLst>
                                            <p:cond delay="0"/>
                                          </p:stCondLst>
                                        </p:cTn>
                                        <p:tgtEl>
                                          <p:spTgt spid="1028"/>
                                        </p:tgtEl>
                                        <p:attrNameLst>
                                          <p:attrName>style.visibility</p:attrName>
                                        </p:attrNameLst>
                                      </p:cBhvr>
                                      <p:to>
                                        <p:strVal val="visible"/>
                                      </p:to>
                                    </p:set>
                                    <p:animEffect transition="in" filter="wipe(down)">
                                      <p:cBhvr>
                                        <p:cTn id="80" dur="500"/>
                                        <p:tgtEl>
                                          <p:spTgt spid="1028"/>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additive="base">
                                        <p:cTn id="85" dur="500" fill="hold"/>
                                        <p:tgtEl>
                                          <p:spTgt spid="7"/>
                                        </p:tgtEl>
                                        <p:attrNameLst>
                                          <p:attrName>ppt_x</p:attrName>
                                        </p:attrNameLst>
                                      </p:cBhvr>
                                      <p:tavLst>
                                        <p:tav tm="0">
                                          <p:val>
                                            <p:strVal val="#ppt_x"/>
                                          </p:val>
                                        </p:tav>
                                        <p:tav tm="100000">
                                          <p:val>
                                            <p:strVal val="#ppt_x"/>
                                          </p:val>
                                        </p:tav>
                                      </p:tavLst>
                                    </p:anim>
                                    <p:anim calcmode="lin" valueType="num">
                                      <p:cBhvr additive="base">
                                        <p:cTn id="86" dur="500" fill="hold"/>
                                        <p:tgtEl>
                                          <p:spTgt spid="7"/>
                                        </p:tgtEl>
                                        <p:attrNameLst>
                                          <p:attrName>ppt_y</p:attrName>
                                        </p:attrNameLst>
                                      </p:cBhvr>
                                      <p:tavLst>
                                        <p:tav tm="0">
                                          <p:val>
                                            <p:strVal val="1+#ppt_h/2"/>
                                          </p:val>
                                        </p:tav>
                                        <p:tav tm="100000">
                                          <p:val>
                                            <p:strVal val="#ppt_y"/>
                                          </p:val>
                                        </p:tav>
                                      </p:tavLst>
                                    </p:anim>
                                  </p:childTnLst>
                                </p:cTn>
                              </p:par>
                              <p:par>
                                <p:cTn id="87" presetID="22" presetClass="exit" presetSubtype="4" fill="hold" nodeType="withEffect">
                                  <p:stCondLst>
                                    <p:cond delay="0"/>
                                  </p:stCondLst>
                                  <p:childTnLst>
                                    <p:animEffect transition="out" filter="wipe(down)">
                                      <p:cBhvr>
                                        <p:cTn id="88" dur="500"/>
                                        <p:tgtEl>
                                          <p:spTgt spid="1028"/>
                                        </p:tgtEl>
                                      </p:cBhvr>
                                    </p:animEffect>
                                    <p:set>
                                      <p:cBhvr>
                                        <p:cTn id="89" dur="1" fill="hold">
                                          <p:stCondLst>
                                            <p:cond delay="499"/>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E5AD1A-A16F-4825-9A65-31CA03CA9404}"/>
              </a:ext>
            </a:extLst>
          </p:cNvPr>
          <p:cNvSpPr>
            <a:spLocks noGrp="1"/>
          </p:cNvSpPr>
          <p:nvPr>
            <p:ph idx="1"/>
          </p:nvPr>
        </p:nvSpPr>
        <p:spPr>
          <a:xfrm>
            <a:off x="173936" y="119270"/>
            <a:ext cx="8796129" cy="6738730"/>
          </a:xfrm>
        </p:spPr>
        <p:txBody>
          <a:bodyPr>
            <a:normAutofit fontScale="62500" lnSpcReduction="20000"/>
          </a:bodyPr>
          <a:lstStyle/>
          <a:p>
            <a:r>
              <a:rPr lang="zh-CN" altLang="en-US" dirty="0"/>
              <a:t>成熟电商平台包含：网站</a:t>
            </a:r>
            <a:r>
              <a:rPr lang="en-US" altLang="zh-CN" dirty="0"/>
              <a:t>+</a:t>
            </a:r>
            <a:r>
              <a:rPr lang="zh-CN" altLang="en-US" dirty="0"/>
              <a:t>物流仓储</a:t>
            </a:r>
            <a:r>
              <a:rPr lang="en-US" altLang="zh-CN" dirty="0"/>
              <a:t>+</a:t>
            </a:r>
            <a:r>
              <a:rPr lang="zh-CN" altLang="en-US" dirty="0"/>
              <a:t>供应链</a:t>
            </a:r>
            <a:r>
              <a:rPr lang="en-US" altLang="zh-CN" dirty="0"/>
              <a:t>+</a:t>
            </a:r>
            <a:r>
              <a:rPr lang="zh-CN" altLang="en-US" dirty="0"/>
              <a:t>金融服务</a:t>
            </a:r>
            <a:endParaRPr lang="en-US" altLang="zh-CN" dirty="0"/>
          </a:p>
          <a:p>
            <a:endParaRPr lang="en-US" altLang="zh-CN" sz="100" dirty="0"/>
          </a:p>
          <a:p>
            <a:r>
              <a:rPr lang="zh-CN" altLang="en-US" dirty="0"/>
              <a:t>阿里：</a:t>
            </a:r>
            <a:r>
              <a:rPr lang="zh-CN" altLang="en-US" b="1" dirty="0"/>
              <a:t>商业网络第一</a:t>
            </a:r>
            <a:r>
              <a:rPr lang="zh-CN" altLang="en-US" dirty="0"/>
              <a:t>，新价值主张</a:t>
            </a:r>
            <a:endParaRPr lang="en-US" altLang="zh-CN" dirty="0"/>
          </a:p>
          <a:p>
            <a:pPr lvl="1"/>
            <a:r>
              <a:rPr lang="zh-CN" altLang="en-US" dirty="0"/>
              <a:t>优势：个人信用与金融平台，技术实力，集团内部高度整合，总部杭州</a:t>
            </a:r>
            <a:endParaRPr lang="en-US" altLang="zh-CN" dirty="0"/>
          </a:p>
          <a:p>
            <a:pPr lvl="1"/>
            <a:r>
              <a:rPr lang="zh-CN" altLang="en-US" dirty="0"/>
              <a:t>最新动向：阿里本地生活服务</a:t>
            </a:r>
            <a:endParaRPr lang="en-US" altLang="zh-CN" dirty="0"/>
          </a:p>
          <a:p>
            <a:endParaRPr lang="en-US" altLang="zh-CN" sz="100" dirty="0"/>
          </a:p>
          <a:p>
            <a:r>
              <a:rPr lang="zh-CN" altLang="en-US" dirty="0"/>
              <a:t>京东：基于</a:t>
            </a:r>
            <a:r>
              <a:rPr lang="zh-CN" altLang="en-US" b="1" dirty="0"/>
              <a:t>物流</a:t>
            </a:r>
            <a:r>
              <a:rPr lang="zh-CN" altLang="en-US" dirty="0"/>
              <a:t>拓宽新的价值主张与客户细分组合</a:t>
            </a:r>
            <a:endParaRPr lang="en-US" altLang="zh-CN" dirty="0"/>
          </a:p>
          <a:p>
            <a:pPr lvl="1"/>
            <a:r>
              <a:rPr lang="zh-CN" altLang="en-US" dirty="0"/>
              <a:t>优势：一手打造的物流网络，总部北京</a:t>
            </a:r>
            <a:endParaRPr lang="en-US" altLang="zh-CN" dirty="0"/>
          </a:p>
          <a:p>
            <a:pPr lvl="1"/>
            <a:r>
              <a:rPr lang="zh-CN" altLang="en-US" dirty="0"/>
              <a:t>最新动向：京东物流外部收入占</a:t>
            </a:r>
            <a:r>
              <a:rPr lang="en-US" altLang="zh-CN" dirty="0"/>
              <a:t>40%</a:t>
            </a:r>
            <a:r>
              <a:rPr lang="zh-CN" altLang="en-US" dirty="0"/>
              <a:t>，营收与利润大涨（净收入</a:t>
            </a:r>
            <a:r>
              <a:rPr lang="en-US" altLang="zh-CN" dirty="0"/>
              <a:t>2019</a:t>
            </a:r>
            <a:r>
              <a:rPr lang="zh-CN" altLang="en-US" dirty="0"/>
              <a:t>增长</a:t>
            </a:r>
            <a:r>
              <a:rPr lang="en-US" altLang="zh-CN" dirty="0"/>
              <a:t>24.9%</a:t>
            </a:r>
            <a:r>
              <a:rPr lang="zh-CN" altLang="en-US" dirty="0"/>
              <a:t>），“买光湖北货”</a:t>
            </a:r>
            <a:endParaRPr lang="en-US" altLang="zh-CN" dirty="0"/>
          </a:p>
          <a:p>
            <a:endParaRPr lang="en-US" altLang="zh-CN" sz="100" dirty="0"/>
          </a:p>
          <a:p>
            <a:r>
              <a:rPr lang="zh-CN" altLang="en-US" dirty="0"/>
              <a:t>苏宁：强化</a:t>
            </a:r>
            <a:r>
              <a:rPr lang="zh-CN" altLang="en-US" b="1" dirty="0"/>
              <a:t>线下渠道与资源优势</a:t>
            </a:r>
            <a:r>
              <a:rPr lang="zh-CN" altLang="en-US" dirty="0"/>
              <a:t>，提升客户关系覆盖度</a:t>
            </a:r>
            <a:endParaRPr lang="en-US" altLang="zh-CN" dirty="0"/>
          </a:p>
          <a:p>
            <a:pPr lvl="1"/>
            <a:r>
              <a:rPr lang="zh-CN" altLang="en-US" dirty="0"/>
              <a:t>优势：线下仓储</a:t>
            </a:r>
            <a:r>
              <a:rPr lang="en-US" altLang="zh-CN" dirty="0"/>
              <a:t>+</a:t>
            </a:r>
            <a:r>
              <a:rPr lang="zh-CN" altLang="en-US" dirty="0"/>
              <a:t>供应链（半日达），实体产业集群，良好的地方政企关系，总部南京</a:t>
            </a:r>
            <a:endParaRPr lang="en-US" altLang="zh-CN" dirty="0"/>
          </a:p>
          <a:p>
            <a:pPr lvl="1"/>
            <a:r>
              <a:rPr lang="zh-CN" altLang="en-US" dirty="0"/>
              <a:t>最新动向：收购万达商城、家乐福，整合线下便利店与</a:t>
            </a:r>
            <a:r>
              <a:rPr lang="en-US" altLang="zh-CN" dirty="0"/>
              <a:t>Outlets</a:t>
            </a:r>
            <a:r>
              <a:rPr lang="zh-CN" altLang="en-US" dirty="0"/>
              <a:t>（线下获客成本开始小于线上）</a:t>
            </a:r>
            <a:endParaRPr lang="en-US" altLang="zh-CN" dirty="0"/>
          </a:p>
          <a:p>
            <a:endParaRPr lang="en-US" altLang="zh-CN" sz="100" dirty="0"/>
          </a:p>
          <a:p>
            <a:r>
              <a:rPr lang="zh-CN" altLang="en-US" i="1" dirty="0"/>
              <a:t>拼多多</a:t>
            </a:r>
            <a:r>
              <a:rPr lang="zh-CN" altLang="en-US" dirty="0"/>
              <a:t>：基于</a:t>
            </a:r>
            <a:r>
              <a:rPr lang="zh-CN" altLang="en-US" b="1" dirty="0"/>
              <a:t>社交</a:t>
            </a:r>
            <a:r>
              <a:rPr lang="zh-CN" altLang="en-US" dirty="0"/>
              <a:t>拓宽新的价值主张与客户细分组合</a:t>
            </a:r>
            <a:endParaRPr lang="en-US" altLang="zh-CN" dirty="0"/>
          </a:p>
          <a:p>
            <a:pPr lvl="1"/>
            <a:r>
              <a:rPr lang="zh-CN" altLang="en-US" dirty="0"/>
              <a:t>优势：用户心理把握，社交引流：货找人，拼购模式引领者，轻资产（物流？），总部上海</a:t>
            </a:r>
            <a:endParaRPr lang="en-US" altLang="zh-CN" dirty="0"/>
          </a:p>
          <a:p>
            <a:pPr lvl="1"/>
            <a:r>
              <a:rPr lang="zh-CN" altLang="en-US" dirty="0"/>
              <a:t>最新动向：开团电子类产品（“开车成功就真香”），</a:t>
            </a:r>
            <a:r>
              <a:rPr lang="en-US" altLang="zh-CN" dirty="0"/>
              <a:t> Disney + Costco</a:t>
            </a:r>
            <a:r>
              <a:rPr lang="zh-CN" altLang="en-US" dirty="0"/>
              <a:t>：“多有趣，多实惠”</a:t>
            </a:r>
            <a:endParaRPr lang="en-US" altLang="zh-CN" dirty="0"/>
          </a:p>
          <a:p>
            <a:endParaRPr lang="en-US" altLang="zh-CN" sz="100" dirty="0"/>
          </a:p>
          <a:p>
            <a:r>
              <a:rPr lang="zh-CN" altLang="en-US" i="1" dirty="0"/>
              <a:t>唯品会</a:t>
            </a:r>
            <a:r>
              <a:rPr lang="zh-CN" altLang="en-US" dirty="0"/>
              <a:t>：回归服饰</a:t>
            </a:r>
            <a:r>
              <a:rPr lang="zh-CN" altLang="en-US" b="1" dirty="0"/>
              <a:t>特卖</a:t>
            </a:r>
            <a:r>
              <a:rPr lang="zh-CN" altLang="en-US" dirty="0"/>
              <a:t>，拓展线下渠道，拓宽客户关系</a:t>
            </a:r>
            <a:endParaRPr lang="en-US" altLang="zh-CN" dirty="0"/>
          </a:p>
          <a:p>
            <a:pPr lvl="1"/>
            <a:r>
              <a:rPr lang="zh-CN" altLang="en-US" dirty="0"/>
              <a:t>优势：专注品牌（少量大牌</a:t>
            </a:r>
            <a:r>
              <a:rPr lang="en-US" altLang="zh-CN" dirty="0"/>
              <a:t>+</a:t>
            </a:r>
            <a:r>
              <a:rPr lang="zh-CN" altLang="en-US" dirty="0"/>
              <a:t>大量小品牌）特卖，</a:t>
            </a:r>
            <a:r>
              <a:rPr lang="en-US" altLang="zh-CN" dirty="0"/>
              <a:t>09-16</a:t>
            </a:r>
            <a:r>
              <a:rPr lang="zh-CN" altLang="en-US" dirty="0"/>
              <a:t>年吃到了</a:t>
            </a:r>
            <a:r>
              <a:rPr lang="zh-CN" altLang="en-US" b="1" dirty="0"/>
              <a:t>服装产业库存红利</a:t>
            </a:r>
            <a:r>
              <a:rPr lang="zh-CN" altLang="en-US" dirty="0"/>
              <a:t>，盈利能力强（小品牌佣金</a:t>
            </a:r>
            <a:r>
              <a:rPr lang="en-US" altLang="zh-CN" dirty="0"/>
              <a:t>30%</a:t>
            </a:r>
            <a:r>
              <a:rPr lang="zh-CN" altLang="en-US" dirty="0"/>
              <a:t>，连续</a:t>
            </a:r>
            <a:r>
              <a:rPr lang="en-US" altLang="zh-CN" dirty="0"/>
              <a:t>29</a:t>
            </a:r>
            <a:r>
              <a:rPr lang="zh-CN" altLang="en-US" dirty="0"/>
              <a:t>个季度盈利），</a:t>
            </a:r>
            <a:r>
              <a:rPr lang="en-US" altLang="zh-CN" b="1" dirty="0"/>
              <a:t>CEO</a:t>
            </a:r>
            <a:r>
              <a:rPr lang="zh-CN" altLang="en-US" b="1" dirty="0"/>
              <a:t>温州人</a:t>
            </a:r>
            <a:r>
              <a:rPr lang="zh-CN" altLang="en-US" dirty="0"/>
              <a:t>，总部广州</a:t>
            </a:r>
            <a:endParaRPr lang="en-US" altLang="zh-CN" dirty="0"/>
          </a:p>
          <a:p>
            <a:pPr lvl="1"/>
            <a:r>
              <a:rPr lang="zh-CN" altLang="en-US" dirty="0"/>
              <a:t>最新动向：布局线下特卖与渠道建设，回归垂直电商（服饰类），剥离自有物流并与顺丰合作</a:t>
            </a:r>
            <a:endParaRPr lang="en-US" altLang="zh-CN" dirty="0"/>
          </a:p>
          <a:p>
            <a:endParaRPr lang="zh-CN" altLang="en-US" sz="100" dirty="0"/>
          </a:p>
          <a:p>
            <a:r>
              <a:rPr lang="zh-CN" altLang="en-US" strike="sngStrike" dirty="0"/>
              <a:t>网易严选：维护客户关系（情怀）</a:t>
            </a:r>
            <a:endParaRPr lang="en-US" altLang="zh-CN" strike="sngStrike" dirty="0"/>
          </a:p>
          <a:p>
            <a:pPr lvl="1"/>
            <a:r>
              <a:rPr lang="zh-CN" altLang="en-US" dirty="0"/>
              <a:t>特点：</a:t>
            </a:r>
            <a:r>
              <a:rPr lang="en-US" altLang="zh-CN" dirty="0"/>
              <a:t>ODM</a:t>
            </a:r>
            <a:r>
              <a:rPr lang="zh-CN" altLang="en-US" dirty="0"/>
              <a:t>引领者，没有中间商赚差价（</a:t>
            </a:r>
            <a:r>
              <a:rPr lang="en-US" altLang="zh-CN" dirty="0"/>
              <a:t>PDD</a:t>
            </a:r>
            <a:r>
              <a:rPr lang="zh-CN" altLang="en-US" dirty="0"/>
              <a:t>：？），降低消费决策成本，总部广州</a:t>
            </a:r>
            <a:endParaRPr lang="en-US" altLang="zh-CN" dirty="0"/>
          </a:p>
          <a:p>
            <a:pPr lvl="1"/>
            <a:r>
              <a:rPr lang="zh-CN" altLang="en-US" dirty="0"/>
              <a:t>难点：重资产与体量小的悖论，淘宝、京东、小米的围剿，定价困难，没有品牌认同，品控风险，成长慢</a:t>
            </a:r>
            <a:endParaRPr lang="en-US" altLang="zh-CN" dirty="0"/>
          </a:p>
          <a:p>
            <a:pPr lvl="1"/>
            <a:r>
              <a:rPr lang="zh-CN" altLang="en-US" dirty="0"/>
              <a:t>最新动向：请罗老师代言旗下转椅；网易剥离电商，聚焦游戏、音乐、教育，得到资本市场认同；</a:t>
            </a:r>
            <a:r>
              <a:rPr lang="zh-CN" altLang="en-US" i="1" strike="sngStrike" dirty="0"/>
              <a:t>考拉</a:t>
            </a:r>
            <a:r>
              <a:rPr lang="en-US" altLang="zh-CN" i="1" strike="sngStrike" dirty="0"/>
              <a:t>20</a:t>
            </a:r>
            <a:r>
              <a:rPr lang="zh-CN" altLang="en-US" i="1" strike="sngStrike" dirty="0"/>
              <a:t>亿美元卖了，严选没人要</a:t>
            </a:r>
            <a:endParaRPr lang="en-US" altLang="zh-CN" i="1" strike="sngStrike" dirty="0"/>
          </a:p>
        </p:txBody>
      </p:sp>
      <p:sp>
        <p:nvSpPr>
          <p:cNvPr id="2" name="标题 1">
            <a:extLst>
              <a:ext uri="{FF2B5EF4-FFF2-40B4-BE49-F238E27FC236}">
                <a16:creationId xmlns:a16="http://schemas.microsoft.com/office/drawing/2014/main" id="{6A7C8C8C-B0C9-4C41-BAB7-4FCB04A4EF95}"/>
              </a:ext>
            </a:extLst>
          </p:cNvPr>
          <p:cNvSpPr>
            <a:spLocks noGrp="1"/>
          </p:cNvSpPr>
          <p:nvPr>
            <p:ph type="title"/>
          </p:nvPr>
        </p:nvSpPr>
        <p:spPr>
          <a:xfrm>
            <a:off x="7194428" y="741306"/>
            <a:ext cx="1818766" cy="397048"/>
          </a:xfrm>
        </p:spPr>
        <p:txBody>
          <a:bodyPr>
            <a:noAutofit/>
          </a:bodyPr>
          <a:lstStyle/>
          <a:p>
            <a:r>
              <a:rPr lang="zh-CN" altLang="en-US" sz="2400" dirty="0"/>
              <a:t>模型构建训练：国内各大电商平台的优势与发展动向</a:t>
            </a:r>
          </a:p>
        </p:txBody>
      </p:sp>
    </p:spTree>
    <p:extLst>
      <p:ext uri="{BB962C8B-B14F-4D97-AF65-F5344CB8AC3E}">
        <p14:creationId xmlns:p14="http://schemas.microsoft.com/office/powerpoint/2010/main" val="2290724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7863FD-7E24-4646-BB7B-2B413E140B16}"/>
              </a:ext>
            </a:extLst>
          </p:cNvPr>
          <p:cNvSpPr>
            <a:spLocks noGrp="1"/>
          </p:cNvSpPr>
          <p:nvPr>
            <p:ph type="title"/>
          </p:nvPr>
        </p:nvSpPr>
        <p:spPr/>
        <p:txBody>
          <a:bodyPr/>
          <a:lstStyle/>
          <a:p>
            <a:r>
              <a:rPr lang="zh-CN" altLang="en-US" dirty="0"/>
              <a:t>视觉化的实现：便利贴</a:t>
            </a:r>
            <a:r>
              <a:rPr lang="en-US" altLang="zh-CN" dirty="0"/>
              <a:t>+</a:t>
            </a:r>
            <a:r>
              <a:rPr lang="zh-CN" altLang="en-US" dirty="0"/>
              <a:t>绘画</a:t>
            </a:r>
          </a:p>
        </p:txBody>
      </p:sp>
      <p:sp>
        <p:nvSpPr>
          <p:cNvPr id="3" name="内容占位符 2">
            <a:extLst>
              <a:ext uri="{FF2B5EF4-FFF2-40B4-BE49-F238E27FC236}">
                <a16:creationId xmlns:a16="http://schemas.microsoft.com/office/drawing/2014/main" id="{A2F4B037-3E56-443B-A587-7E987690E231}"/>
              </a:ext>
            </a:extLst>
          </p:cNvPr>
          <p:cNvSpPr>
            <a:spLocks noGrp="1"/>
          </p:cNvSpPr>
          <p:nvPr>
            <p:ph idx="1"/>
          </p:nvPr>
        </p:nvSpPr>
        <p:spPr/>
        <p:txBody>
          <a:bodyPr>
            <a:normAutofit fontScale="85000" lnSpcReduction="20000"/>
          </a:bodyPr>
          <a:lstStyle/>
          <a:p>
            <a:r>
              <a:rPr lang="zh-CN" altLang="en-US" dirty="0"/>
              <a:t>便利贴的重要性：随意的添加、删除、移动（在画布上的位置）</a:t>
            </a:r>
            <a:endParaRPr lang="en-US" altLang="zh-CN" dirty="0"/>
          </a:p>
          <a:p>
            <a:pPr lvl="1"/>
            <a:r>
              <a:rPr lang="zh-CN" altLang="en-US" dirty="0"/>
              <a:t>三个指导方针：粗的马克笔</a:t>
            </a:r>
            <a:r>
              <a:rPr lang="en-US" altLang="zh-CN" dirty="0"/>
              <a:t>+</a:t>
            </a:r>
            <a:r>
              <a:rPr lang="zh-CN" altLang="en-US" dirty="0"/>
              <a:t>只写一项元素</a:t>
            </a:r>
            <a:r>
              <a:rPr lang="en-US" altLang="zh-CN" dirty="0"/>
              <a:t>+</a:t>
            </a:r>
            <a:r>
              <a:rPr lang="zh-CN" altLang="en-US" dirty="0"/>
              <a:t>只用少量文字抓住关键点</a:t>
            </a:r>
            <a:endParaRPr lang="en-US" altLang="zh-CN" dirty="0"/>
          </a:p>
          <a:p>
            <a:pPr lvl="1"/>
            <a:r>
              <a:rPr lang="zh-CN" altLang="en-US" dirty="0"/>
              <a:t>便利贴的绘制、添加、删除和移动能够有效组织人们参与讨论，反映了商业模式的动态变化过程，与结果同样重要</a:t>
            </a:r>
            <a:endParaRPr lang="en-US" altLang="zh-CN" dirty="0"/>
          </a:p>
          <a:p>
            <a:pPr lvl="1"/>
            <a:r>
              <a:rPr lang="en-US" altLang="zh-CN" i="1" dirty="0"/>
              <a:t>CRC</a:t>
            </a:r>
            <a:r>
              <a:rPr lang="zh-CN" altLang="en-US" i="1" dirty="0"/>
              <a:t>卡片（正面对象状态</a:t>
            </a:r>
            <a:r>
              <a:rPr lang="en-US" altLang="zh-CN" i="1" dirty="0"/>
              <a:t>+</a:t>
            </a:r>
            <a:r>
              <a:rPr lang="zh-CN" altLang="en-US" i="1" dirty="0"/>
              <a:t>行为与协作者，背面简短描述）、</a:t>
            </a:r>
            <a:r>
              <a:rPr lang="en-US" altLang="zh-CN" i="1" dirty="0"/>
              <a:t>Story Card</a:t>
            </a:r>
            <a:r>
              <a:rPr lang="zh-CN" altLang="en-US" i="1" dirty="0"/>
              <a:t>（正面故事描述，背面故事实现的理由）</a:t>
            </a:r>
            <a:endParaRPr lang="en-US" altLang="zh-CN" i="1" dirty="0"/>
          </a:p>
          <a:p>
            <a:endParaRPr lang="en-US" altLang="zh-CN" sz="100" dirty="0"/>
          </a:p>
          <a:p>
            <a:r>
              <a:rPr lang="zh-CN" altLang="en-US" dirty="0"/>
              <a:t>绘画的强大表现力：人对图像的反应要比文字强烈的多</a:t>
            </a:r>
            <a:endParaRPr lang="en-US" altLang="zh-CN" dirty="0"/>
          </a:p>
          <a:p>
            <a:pPr lvl="1"/>
            <a:r>
              <a:rPr lang="zh-CN" altLang="en-US" dirty="0"/>
              <a:t>最简陋的素描也能让事物变得具体和易于理解：如情绪、比例等</a:t>
            </a:r>
            <a:endParaRPr lang="en-US" altLang="zh-CN" dirty="0"/>
          </a:p>
          <a:p>
            <a:pPr lvl="1"/>
            <a:r>
              <a:rPr lang="zh-CN" altLang="en-US" dirty="0"/>
              <a:t>帮助向别人解释和沟通你的商业模式，容易激发起建设性的讨论与创意</a:t>
            </a:r>
            <a:endParaRPr lang="en-US" altLang="zh-CN" dirty="0"/>
          </a:p>
          <a:p>
            <a:pPr lvl="1"/>
            <a:r>
              <a:rPr lang="zh-CN" altLang="en-US" dirty="0"/>
              <a:t>可用于勾勒一个典型客户与他所处的环境，也可用于勾勒出客户群体的需求和任务</a:t>
            </a:r>
          </a:p>
        </p:txBody>
      </p:sp>
    </p:spTree>
    <p:extLst>
      <p:ext uri="{BB962C8B-B14F-4D97-AF65-F5344CB8AC3E}">
        <p14:creationId xmlns:p14="http://schemas.microsoft.com/office/powerpoint/2010/main" val="266888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558CF-46E4-4549-A70E-251161067E0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0995C4B-A914-40AD-A8AC-6B702DD21AA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C7F06DAE-8CDD-4191-B84C-1EF9839BFF10}"/>
              </a:ext>
            </a:extLst>
          </p:cNvPr>
          <p:cNvPicPr>
            <a:picLocks noChangeAspect="1"/>
          </p:cNvPicPr>
          <p:nvPr/>
        </p:nvPicPr>
        <p:blipFill>
          <a:blip r:embed="rId2"/>
          <a:stretch>
            <a:fillRect/>
          </a:stretch>
        </p:blipFill>
        <p:spPr>
          <a:xfrm>
            <a:off x="0" y="926224"/>
            <a:ext cx="9144000" cy="5005552"/>
          </a:xfrm>
          <a:prstGeom prst="rect">
            <a:avLst/>
          </a:prstGeom>
        </p:spPr>
      </p:pic>
    </p:spTree>
    <p:extLst>
      <p:ext uri="{BB962C8B-B14F-4D97-AF65-F5344CB8AC3E}">
        <p14:creationId xmlns:p14="http://schemas.microsoft.com/office/powerpoint/2010/main" val="999075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CF7AD-9296-4D96-8A6E-CBB0DAB5E718}"/>
              </a:ext>
            </a:extLst>
          </p:cNvPr>
          <p:cNvSpPr>
            <a:spLocks noGrp="1"/>
          </p:cNvSpPr>
          <p:nvPr>
            <p:ph type="title"/>
          </p:nvPr>
        </p:nvSpPr>
        <p:spPr/>
        <p:txBody>
          <a:bodyPr>
            <a:normAutofit/>
          </a:bodyPr>
          <a:lstStyle/>
          <a:p>
            <a:r>
              <a:rPr lang="zh-CN" altLang="en-US" sz="3000" dirty="0"/>
              <a:t>视觉化的作用</a:t>
            </a:r>
          </a:p>
        </p:txBody>
      </p:sp>
      <p:sp>
        <p:nvSpPr>
          <p:cNvPr id="3" name="内容占位符 2">
            <a:extLst>
              <a:ext uri="{FF2B5EF4-FFF2-40B4-BE49-F238E27FC236}">
                <a16:creationId xmlns:a16="http://schemas.microsoft.com/office/drawing/2014/main" id="{DD0F70BF-C684-4CA4-87DF-04117FF113EA}"/>
              </a:ext>
            </a:extLst>
          </p:cNvPr>
          <p:cNvSpPr>
            <a:spLocks noGrp="1"/>
          </p:cNvSpPr>
          <p:nvPr>
            <p:ph idx="1"/>
          </p:nvPr>
        </p:nvSpPr>
        <p:spPr/>
        <p:txBody>
          <a:bodyPr>
            <a:normAutofit fontScale="85000" lnSpcReduction="20000"/>
          </a:bodyPr>
          <a:lstStyle/>
          <a:p>
            <a:r>
              <a:rPr lang="zh-CN" altLang="en-US" b="1" dirty="0"/>
              <a:t>理解商业模式的本质</a:t>
            </a:r>
            <a:endParaRPr lang="en-US" altLang="zh-CN" b="1" dirty="0"/>
          </a:p>
          <a:p>
            <a:pPr lvl="1"/>
            <a:r>
              <a:rPr lang="zh-CN" altLang="en-US" b="1" dirty="0"/>
              <a:t>视觉化的语言：</a:t>
            </a:r>
            <a:r>
              <a:rPr lang="zh-CN" altLang="en-US" dirty="0"/>
              <a:t>画布是一张概念图，其功能类似于具有语法规则的视觉化语言，提供了视觉和文字的指引，帮助画出模式中所需的所有信息</a:t>
            </a:r>
            <a:endParaRPr lang="en-US" altLang="zh-CN" dirty="0"/>
          </a:p>
          <a:p>
            <a:pPr lvl="1"/>
            <a:r>
              <a:rPr lang="zh-CN" altLang="en-US" b="1" dirty="0"/>
              <a:t>抓住全貌：</a:t>
            </a:r>
            <a:r>
              <a:rPr lang="zh-CN" altLang="en-US" dirty="0"/>
              <a:t>画布的草图能够为观众提供足够的信息理解全貌，而不被过多的细节影响理解</a:t>
            </a:r>
            <a:endParaRPr lang="en-US" altLang="zh-CN" dirty="0"/>
          </a:p>
          <a:p>
            <a:pPr lvl="1"/>
            <a:r>
              <a:rPr lang="zh-CN" altLang="en-US" b="1" dirty="0"/>
              <a:t>看到关键：</a:t>
            </a:r>
            <a:r>
              <a:rPr lang="zh-CN" altLang="en-US" dirty="0"/>
              <a:t>一定要理解元素</a:t>
            </a:r>
            <a:r>
              <a:rPr lang="en-US" altLang="zh-CN" dirty="0"/>
              <a:t>/</a:t>
            </a:r>
            <a:r>
              <a:rPr lang="zh-CN" altLang="en-US" dirty="0"/>
              <a:t>模块之间的关联关系</a:t>
            </a:r>
            <a:endParaRPr lang="en-US" altLang="zh-CN" dirty="0"/>
          </a:p>
          <a:p>
            <a:endParaRPr lang="en-US" altLang="zh-CN" sz="100" dirty="0"/>
          </a:p>
          <a:p>
            <a:r>
              <a:rPr lang="zh-CN" altLang="en-US" b="1" dirty="0"/>
              <a:t>提升对话效率</a:t>
            </a:r>
            <a:endParaRPr lang="en-US" altLang="zh-CN" b="1" dirty="0"/>
          </a:p>
          <a:p>
            <a:pPr lvl="1"/>
            <a:r>
              <a:rPr lang="zh-CN" altLang="en-US" b="1" dirty="0"/>
              <a:t>共同的参照点：</a:t>
            </a:r>
            <a:r>
              <a:rPr lang="zh-CN" altLang="en-US" dirty="0"/>
              <a:t>将头脑中不言而喻的主观假设具象化，并将大量内容固化成为可回溯的参照点（人类的短时记忆只能保留有限数量的想法）</a:t>
            </a:r>
            <a:endParaRPr lang="en-US" altLang="zh-CN" dirty="0"/>
          </a:p>
          <a:p>
            <a:pPr lvl="1"/>
            <a:r>
              <a:rPr lang="zh-CN" altLang="en-US" b="1" dirty="0"/>
              <a:t>统一的语言：</a:t>
            </a:r>
            <a:r>
              <a:rPr lang="zh-CN" altLang="en-US" dirty="0"/>
              <a:t>利用图形和画布帮助不同参与者聚焦，特别是来自不同领域的人</a:t>
            </a:r>
            <a:endParaRPr lang="en-US" altLang="zh-CN" dirty="0"/>
          </a:p>
          <a:p>
            <a:pPr lvl="1"/>
            <a:r>
              <a:rPr lang="zh-CN" altLang="en-US" b="1" dirty="0"/>
              <a:t>一致的理解：</a:t>
            </a:r>
            <a:r>
              <a:rPr lang="zh-CN" altLang="en-US" dirty="0"/>
              <a:t>帮助不同部门的人将其深入理解的部分表达出来，再一起形成整体的洞察与一致的理解</a:t>
            </a:r>
          </a:p>
        </p:txBody>
      </p:sp>
    </p:spTree>
    <p:extLst>
      <p:ext uri="{BB962C8B-B14F-4D97-AF65-F5344CB8AC3E}">
        <p14:creationId xmlns:p14="http://schemas.microsoft.com/office/powerpoint/2010/main" val="2519914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61692-58A2-43A7-A15F-E7A811888ACD}"/>
              </a:ext>
            </a:extLst>
          </p:cNvPr>
          <p:cNvSpPr>
            <a:spLocks noGrp="1"/>
          </p:cNvSpPr>
          <p:nvPr>
            <p:ph type="title"/>
          </p:nvPr>
        </p:nvSpPr>
        <p:spPr/>
        <p:txBody>
          <a:bodyPr/>
          <a:lstStyle/>
          <a:p>
            <a:r>
              <a:rPr lang="zh-CN" altLang="en-US" dirty="0"/>
              <a:t>视觉化的作用（续）</a:t>
            </a:r>
          </a:p>
        </p:txBody>
      </p:sp>
      <p:sp>
        <p:nvSpPr>
          <p:cNvPr id="3" name="内容占位符 2">
            <a:extLst>
              <a:ext uri="{FF2B5EF4-FFF2-40B4-BE49-F238E27FC236}">
                <a16:creationId xmlns:a16="http://schemas.microsoft.com/office/drawing/2014/main" id="{9752C997-16B4-4242-A428-B54028324F3F}"/>
              </a:ext>
            </a:extLst>
          </p:cNvPr>
          <p:cNvSpPr>
            <a:spLocks noGrp="1"/>
          </p:cNvSpPr>
          <p:nvPr>
            <p:ph idx="1"/>
          </p:nvPr>
        </p:nvSpPr>
        <p:spPr/>
        <p:txBody>
          <a:bodyPr>
            <a:normAutofit fontScale="92500" lnSpcReduction="10000"/>
          </a:bodyPr>
          <a:lstStyle/>
          <a:p>
            <a:r>
              <a:rPr lang="zh-CN" altLang="en-US" b="1" dirty="0"/>
              <a:t>探索创意</a:t>
            </a:r>
            <a:endParaRPr lang="en-US" altLang="zh-CN" b="1" dirty="0"/>
          </a:p>
          <a:p>
            <a:pPr lvl="1"/>
            <a:r>
              <a:rPr lang="zh-CN" altLang="en-US" b="1" dirty="0"/>
              <a:t>激发创意：</a:t>
            </a:r>
            <a:r>
              <a:rPr lang="zh-CN" altLang="en-US" dirty="0"/>
              <a:t>模糊的想法</a:t>
            </a:r>
            <a:r>
              <a:rPr lang="en-US" altLang="zh-CN" dirty="0"/>
              <a:t>-</a:t>
            </a:r>
            <a:r>
              <a:rPr lang="zh-CN" altLang="en-US" dirty="0"/>
              <a:t>随着灵感发挥</a:t>
            </a:r>
            <a:r>
              <a:rPr lang="en-US" altLang="zh-CN" dirty="0"/>
              <a:t>-</a:t>
            </a:r>
            <a:r>
              <a:rPr lang="zh-CN" altLang="en-US" dirty="0"/>
              <a:t>有机地整合成一幅图画</a:t>
            </a:r>
            <a:endParaRPr lang="en-US" altLang="zh-CN" dirty="0"/>
          </a:p>
          <a:p>
            <a:pPr lvl="1"/>
            <a:r>
              <a:rPr lang="zh-CN" altLang="en-US" b="1" dirty="0"/>
              <a:t>演习：</a:t>
            </a:r>
            <a:r>
              <a:rPr lang="zh-CN" altLang="en-US" dirty="0"/>
              <a:t>视觉化的模型帮助思考部分元素的改变引发的系统性冲击</a:t>
            </a:r>
            <a:endParaRPr lang="en-US" altLang="zh-CN" dirty="0"/>
          </a:p>
          <a:p>
            <a:endParaRPr lang="en-US" altLang="zh-CN" sz="100" dirty="0"/>
          </a:p>
          <a:p>
            <a:r>
              <a:rPr lang="zh-CN" altLang="en-US" b="1" dirty="0"/>
              <a:t>提升沟通</a:t>
            </a:r>
            <a:endParaRPr lang="en-US" altLang="zh-CN" b="1" dirty="0"/>
          </a:p>
          <a:p>
            <a:pPr lvl="1"/>
            <a:r>
              <a:rPr lang="zh-CN" altLang="en-US" b="1" dirty="0"/>
              <a:t>统一公司内部的理解：</a:t>
            </a:r>
            <a:r>
              <a:rPr lang="zh-CN" altLang="en-US" dirty="0"/>
              <a:t>用图画在组织内形成共识，朝一个战略方向前进</a:t>
            </a:r>
            <a:endParaRPr lang="en-US" altLang="zh-CN" dirty="0"/>
          </a:p>
          <a:p>
            <a:pPr lvl="1"/>
            <a:r>
              <a:rPr lang="zh-CN" altLang="en-US" b="1" dirty="0"/>
              <a:t>内部推销：</a:t>
            </a:r>
            <a:r>
              <a:rPr lang="zh-CN" altLang="en-US" dirty="0"/>
              <a:t>好的图画使组织的现状、需要做的事情、怎么做、未来会怎样等方面变得易于沟通，从而赢得组织内部的理解和支撑</a:t>
            </a:r>
            <a:endParaRPr lang="en-US" altLang="zh-CN" dirty="0"/>
          </a:p>
          <a:p>
            <a:pPr lvl="1"/>
            <a:r>
              <a:rPr lang="zh-CN" altLang="en-US" b="1" dirty="0"/>
              <a:t>外部推销：</a:t>
            </a:r>
            <a:r>
              <a:rPr lang="zh-CN" altLang="en-US" dirty="0"/>
              <a:t>提升向投资人或潜在合作伙伴推销成功的概率</a:t>
            </a:r>
            <a:endParaRPr lang="en-US" altLang="zh-CN" dirty="0"/>
          </a:p>
          <a:p>
            <a:pPr marL="0" indent="0">
              <a:buNone/>
            </a:pPr>
            <a:endParaRPr lang="en-US" altLang="zh-CN" sz="100" dirty="0"/>
          </a:p>
        </p:txBody>
      </p:sp>
    </p:spTree>
    <p:extLst>
      <p:ext uri="{BB962C8B-B14F-4D97-AF65-F5344CB8AC3E}">
        <p14:creationId xmlns:p14="http://schemas.microsoft.com/office/powerpoint/2010/main" val="180851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FD6E-3999-48EA-95A5-9F920AECE1CD}"/>
              </a:ext>
            </a:extLst>
          </p:cNvPr>
          <p:cNvSpPr>
            <a:spLocks noGrp="1"/>
          </p:cNvSpPr>
          <p:nvPr>
            <p:ph type="title"/>
          </p:nvPr>
        </p:nvSpPr>
        <p:spPr>
          <a:xfrm>
            <a:off x="193814" y="551415"/>
            <a:ext cx="3592996" cy="994172"/>
          </a:xfrm>
        </p:spPr>
        <p:txBody>
          <a:bodyPr>
            <a:normAutofit fontScale="90000"/>
          </a:bodyPr>
          <a:lstStyle/>
          <a:p>
            <a:r>
              <a:rPr lang="zh-CN" altLang="en-US" dirty="0"/>
              <a:t>根据不同目标展示出不同的视觉化细节</a:t>
            </a:r>
          </a:p>
        </p:txBody>
      </p:sp>
      <p:sp>
        <p:nvSpPr>
          <p:cNvPr id="5" name="内容占位符 2">
            <a:extLst>
              <a:ext uri="{FF2B5EF4-FFF2-40B4-BE49-F238E27FC236}">
                <a16:creationId xmlns:a16="http://schemas.microsoft.com/office/drawing/2014/main" id="{78C43A1D-CCEE-42EF-97B8-C3D2DC6D02A2}"/>
              </a:ext>
            </a:extLst>
          </p:cNvPr>
          <p:cNvSpPr>
            <a:spLocks noGrp="1"/>
          </p:cNvSpPr>
          <p:nvPr>
            <p:ph idx="1"/>
          </p:nvPr>
        </p:nvSpPr>
        <p:spPr>
          <a:xfrm>
            <a:off x="298174" y="2226469"/>
            <a:ext cx="3488636" cy="3263504"/>
          </a:xfrm>
        </p:spPr>
        <p:txBody>
          <a:bodyPr>
            <a:normAutofit lnSpcReduction="10000"/>
          </a:bodyPr>
          <a:lstStyle/>
          <a:p>
            <a:r>
              <a:rPr lang="en-US" altLang="zh-CN" dirty="0"/>
              <a:t>Skype</a:t>
            </a:r>
            <a:r>
              <a:rPr lang="zh-CN" altLang="en-US" dirty="0"/>
              <a:t>与传统运营商的不同</a:t>
            </a:r>
            <a:endParaRPr lang="en-US" altLang="zh-CN" dirty="0"/>
          </a:p>
          <a:p>
            <a:pPr lvl="1"/>
            <a:r>
              <a:rPr lang="zh-CN" altLang="en-US" dirty="0"/>
              <a:t>基础设施成本低</a:t>
            </a:r>
            <a:endParaRPr lang="en-US" altLang="zh-CN" dirty="0"/>
          </a:p>
          <a:p>
            <a:pPr lvl="1"/>
            <a:r>
              <a:rPr lang="zh-CN" altLang="en-US" dirty="0"/>
              <a:t>成本结构像</a:t>
            </a:r>
            <a:r>
              <a:rPr lang="en-US" altLang="zh-CN" dirty="0"/>
              <a:t>IT</a:t>
            </a:r>
            <a:r>
              <a:rPr lang="zh-CN" altLang="en-US" dirty="0"/>
              <a:t>公司</a:t>
            </a:r>
            <a:endParaRPr lang="en-US" altLang="zh-CN" dirty="0"/>
          </a:p>
          <a:p>
            <a:pPr lvl="1"/>
            <a:r>
              <a:rPr lang="zh-CN" altLang="en-US" dirty="0"/>
              <a:t>面向全球化语音服务</a:t>
            </a:r>
            <a:endParaRPr lang="en-US" altLang="zh-CN" dirty="0"/>
          </a:p>
          <a:p>
            <a:pPr lvl="1"/>
            <a:r>
              <a:rPr lang="zh-CN" altLang="en-US" dirty="0"/>
              <a:t>渠道与客户关系高度自动化，只有约</a:t>
            </a:r>
            <a:r>
              <a:rPr lang="en-US" altLang="zh-CN" dirty="0"/>
              <a:t>10%</a:t>
            </a:r>
            <a:r>
              <a:rPr lang="zh-CN" altLang="en-US" dirty="0"/>
              <a:t>用户付费</a:t>
            </a:r>
          </a:p>
        </p:txBody>
      </p:sp>
      <p:pic>
        <p:nvPicPr>
          <p:cNvPr id="4" name="图片 3">
            <a:extLst>
              <a:ext uri="{FF2B5EF4-FFF2-40B4-BE49-F238E27FC236}">
                <a16:creationId xmlns:a16="http://schemas.microsoft.com/office/drawing/2014/main" id="{B6B6A680-BE92-4353-9F99-076260EE9700}"/>
              </a:ext>
            </a:extLst>
          </p:cNvPr>
          <p:cNvPicPr>
            <a:picLocks noChangeAspect="1"/>
          </p:cNvPicPr>
          <p:nvPr/>
        </p:nvPicPr>
        <p:blipFill>
          <a:blip r:embed="rId2"/>
          <a:stretch>
            <a:fillRect/>
          </a:stretch>
        </p:blipFill>
        <p:spPr>
          <a:xfrm>
            <a:off x="3650542" y="864704"/>
            <a:ext cx="4660661" cy="5143500"/>
          </a:xfrm>
          <a:prstGeom prst="rect">
            <a:avLst/>
          </a:prstGeom>
        </p:spPr>
      </p:pic>
    </p:spTree>
    <p:extLst>
      <p:ext uri="{BB962C8B-B14F-4D97-AF65-F5344CB8AC3E}">
        <p14:creationId xmlns:p14="http://schemas.microsoft.com/office/powerpoint/2010/main" val="18703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2D4D7-56B5-4A2F-8FFA-9F042CCAB861}"/>
              </a:ext>
            </a:extLst>
          </p:cNvPr>
          <p:cNvSpPr>
            <a:spLocks noGrp="1"/>
          </p:cNvSpPr>
          <p:nvPr>
            <p:ph idx="1"/>
          </p:nvPr>
        </p:nvSpPr>
        <p:spPr>
          <a:xfrm>
            <a:off x="7096171" y="149889"/>
            <a:ext cx="1852640" cy="5324889"/>
          </a:xfrm>
        </p:spPr>
        <p:txBody>
          <a:bodyPr>
            <a:normAutofit fontScale="77500" lnSpcReduction="20000"/>
          </a:bodyPr>
          <a:lstStyle/>
          <a:p>
            <a:r>
              <a:rPr lang="zh-CN" altLang="en-US" dirty="0"/>
              <a:t>画布上的要素</a:t>
            </a:r>
            <a:endParaRPr lang="en-US" altLang="zh-CN" dirty="0"/>
          </a:p>
          <a:p>
            <a:pPr lvl="1"/>
            <a:r>
              <a:rPr lang="zh-CN" altLang="en-US" dirty="0"/>
              <a:t>狂热粉丝全球化</a:t>
            </a:r>
            <a:endParaRPr lang="en-US" altLang="zh-CN" dirty="0"/>
          </a:p>
          <a:p>
            <a:pPr lvl="1"/>
            <a:r>
              <a:rPr lang="zh-CN" altLang="en-US" dirty="0"/>
              <a:t>独立艺术家需要有专人联络</a:t>
            </a:r>
            <a:endParaRPr lang="en-US" altLang="zh-CN" dirty="0"/>
          </a:p>
          <a:p>
            <a:pPr lvl="1"/>
            <a:r>
              <a:rPr lang="zh-CN" altLang="en-US" dirty="0"/>
              <a:t>收入里的利息和乐队订阅</a:t>
            </a:r>
            <a:endParaRPr lang="en-US" altLang="zh-CN" dirty="0"/>
          </a:p>
          <a:p>
            <a:pPr lvl="1"/>
            <a:r>
              <a:rPr lang="zh-CN" altLang="en-US" dirty="0"/>
              <a:t>关键合作里的城市卡、啤酒、分销商、电视直播</a:t>
            </a:r>
            <a:endParaRPr lang="en-US" altLang="zh-CN" dirty="0"/>
          </a:p>
          <a:p>
            <a:r>
              <a:rPr lang="zh-CN" altLang="en-US" dirty="0">
                <a:solidFill>
                  <a:srgbClr val="00B0F0"/>
                </a:solidFill>
              </a:rPr>
              <a:t>可视化的关键点</a:t>
            </a:r>
            <a:endParaRPr lang="en-US" altLang="zh-CN" dirty="0">
              <a:solidFill>
                <a:srgbClr val="00B0F0"/>
              </a:solidFill>
            </a:endParaRPr>
          </a:p>
          <a:p>
            <a:pPr lvl="1"/>
            <a:r>
              <a:rPr lang="zh-CN" altLang="en-US" dirty="0">
                <a:solidFill>
                  <a:srgbClr val="FF0000"/>
                </a:solidFill>
              </a:rPr>
              <a:t>强调重点</a:t>
            </a:r>
            <a:endParaRPr lang="en-US" altLang="zh-CN" dirty="0">
              <a:solidFill>
                <a:srgbClr val="FF0000"/>
              </a:solidFill>
            </a:endParaRPr>
          </a:p>
          <a:p>
            <a:pPr lvl="1"/>
            <a:r>
              <a:rPr lang="zh-CN" altLang="en-US" dirty="0">
                <a:solidFill>
                  <a:srgbClr val="7030A0"/>
                </a:solidFill>
              </a:rPr>
              <a:t>区分差异</a:t>
            </a:r>
            <a:endParaRPr lang="en-US" altLang="zh-CN" dirty="0">
              <a:solidFill>
                <a:srgbClr val="7030A0"/>
              </a:solidFill>
            </a:endParaRPr>
          </a:p>
          <a:p>
            <a:pPr lvl="1"/>
            <a:r>
              <a:rPr lang="zh-CN" altLang="en-US" dirty="0">
                <a:solidFill>
                  <a:srgbClr val="00B050"/>
                </a:solidFill>
              </a:rPr>
              <a:t>明确联系</a:t>
            </a:r>
          </a:p>
        </p:txBody>
      </p:sp>
      <p:pic>
        <p:nvPicPr>
          <p:cNvPr id="4" name="图片 3">
            <a:extLst>
              <a:ext uri="{FF2B5EF4-FFF2-40B4-BE49-F238E27FC236}">
                <a16:creationId xmlns:a16="http://schemas.microsoft.com/office/drawing/2014/main" id="{F40CAB1E-CF0A-4361-A53F-39FAD6ABC35F}"/>
              </a:ext>
            </a:extLst>
          </p:cNvPr>
          <p:cNvPicPr>
            <a:picLocks noChangeAspect="1"/>
          </p:cNvPicPr>
          <p:nvPr/>
        </p:nvPicPr>
        <p:blipFill>
          <a:blip r:embed="rId3"/>
          <a:stretch>
            <a:fillRect/>
          </a:stretch>
        </p:blipFill>
        <p:spPr>
          <a:xfrm>
            <a:off x="30826" y="149890"/>
            <a:ext cx="7293311" cy="5143500"/>
          </a:xfrm>
          <a:prstGeom prst="rect">
            <a:avLst/>
          </a:prstGeom>
        </p:spPr>
      </p:pic>
      <p:sp>
        <p:nvSpPr>
          <p:cNvPr id="5" name="矩形 4">
            <a:extLst>
              <a:ext uri="{FF2B5EF4-FFF2-40B4-BE49-F238E27FC236}">
                <a16:creationId xmlns:a16="http://schemas.microsoft.com/office/drawing/2014/main" id="{33A7458B-F284-423D-9E37-2E24136A678B}"/>
              </a:ext>
            </a:extLst>
          </p:cNvPr>
          <p:cNvSpPr/>
          <p:nvPr/>
        </p:nvSpPr>
        <p:spPr>
          <a:xfrm>
            <a:off x="1431235" y="969869"/>
            <a:ext cx="819978" cy="8348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6" name="矩形 5">
            <a:extLst>
              <a:ext uri="{FF2B5EF4-FFF2-40B4-BE49-F238E27FC236}">
                <a16:creationId xmlns:a16="http://schemas.microsoft.com/office/drawing/2014/main" id="{ABC8D49C-47A5-41E8-BAD6-2926B0B785BB}"/>
              </a:ext>
            </a:extLst>
          </p:cNvPr>
          <p:cNvSpPr/>
          <p:nvPr/>
        </p:nvSpPr>
        <p:spPr>
          <a:xfrm>
            <a:off x="6141645" y="359000"/>
            <a:ext cx="819978" cy="8348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9" name="矩形 8">
            <a:extLst>
              <a:ext uri="{FF2B5EF4-FFF2-40B4-BE49-F238E27FC236}">
                <a16:creationId xmlns:a16="http://schemas.microsoft.com/office/drawing/2014/main" id="{0CF298C7-4B24-4C0B-91EA-BDA8E75782AB}"/>
              </a:ext>
            </a:extLst>
          </p:cNvPr>
          <p:cNvSpPr/>
          <p:nvPr/>
        </p:nvSpPr>
        <p:spPr>
          <a:xfrm>
            <a:off x="3882977" y="4019084"/>
            <a:ext cx="1089074" cy="120721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0" name="矩形 9">
            <a:extLst>
              <a:ext uri="{FF2B5EF4-FFF2-40B4-BE49-F238E27FC236}">
                <a16:creationId xmlns:a16="http://schemas.microsoft.com/office/drawing/2014/main" id="{98B4370E-7C7A-4573-824C-8722804088AA}"/>
              </a:ext>
            </a:extLst>
          </p:cNvPr>
          <p:cNvSpPr/>
          <p:nvPr/>
        </p:nvSpPr>
        <p:spPr>
          <a:xfrm>
            <a:off x="5926207" y="4019084"/>
            <a:ext cx="1169964" cy="120721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1" name="矩形 10">
            <a:extLst>
              <a:ext uri="{FF2B5EF4-FFF2-40B4-BE49-F238E27FC236}">
                <a16:creationId xmlns:a16="http://schemas.microsoft.com/office/drawing/2014/main" id="{67E11F6E-D4FE-490B-9B00-E9B80AFBF4F8}"/>
              </a:ext>
            </a:extLst>
          </p:cNvPr>
          <p:cNvSpPr/>
          <p:nvPr/>
        </p:nvSpPr>
        <p:spPr>
          <a:xfrm>
            <a:off x="4688973" y="502709"/>
            <a:ext cx="1153760" cy="330478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2" name="矩形 11">
            <a:extLst>
              <a:ext uri="{FF2B5EF4-FFF2-40B4-BE49-F238E27FC236}">
                <a16:creationId xmlns:a16="http://schemas.microsoft.com/office/drawing/2014/main" id="{DA3E06BC-6F18-47C9-97FE-EE99956CDCBE}"/>
              </a:ext>
            </a:extLst>
          </p:cNvPr>
          <p:cNvSpPr/>
          <p:nvPr/>
        </p:nvSpPr>
        <p:spPr>
          <a:xfrm>
            <a:off x="4072113" y="435620"/>
            <a:ext cx="1997209" cy="346746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3" name="矩形 12">
            <a:extLst>
              <a:ext uri="{FF2B5EF4-FFF2-40B4-BE49-F238E27FC236}">
                <a16:creationId xmlns:a16="http://schemas.microsoft.com/office/drawing/2014/main" id="{409967C9-C9BB-4098-B1B6-34859CCA195C}"/>
              </a:ext>
            </a:extLst>
          </p:cNvPr>
          <p:cNvSpPr/>
          <p:nvPr/>
        </p:nvSpPr>
        <p:spPr>
          <a:xfrm>
            <a:off x="928323" y="2534951"/>
            <a:ext cx="2454958" cy="24155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pic>
        <p:nvPicPr>
          <p:cNvPr id="7" name="图片 6">
            <a:extLst>
              <a:ext uri="{FF2B5EF4-FFF2-40B4-BE49-F238E27FC236}">
                <a16:creationId xmlns:a16="http://schemas.microsoft.com/office/drawing/2014/main" id="{256BF26E-4CC0-4553-9161-91EABE47F128}"/>
              </a:ext>
            </a:extLst>
          </p:cNvPr>
          <p:cNvPicPr>
            <a:picLocks noChangeAspect="1"/>
          </p:cNvPicPr>
          <p:nvPr/>
        </p:nvPicPr>
        <p:blipFill>
          <a:blip r:embed="rId4"/>
          <a:stretch>
            <a:fillRect/>
          </a:stretch>
        </p:blipFill>
        <p:spPr>
          <a:xfrm>
            <a:off x="0" y="5474778"/>
            <a:ext cx="9144000" cy="1202254"/>
          </a:xfrm>
          <a:prstGeom prst="rect">
            <a:avLst/>
          </a:prstGeom>
        </p:spPr>
      </p:pic>
      <p:sp>
        <p:nvSpPr>
          <p:cNvPr id="8" name="文本框 7">
            <a:extLst>
              <a:ext uri="{FF2B5EF4-FFF2-40B4-BE49-F238E27FC236}">
                <a16:creationId xmlns:a16="http://schemas.microsoft.com/office/drawing/2014/main" id="{B7345BD8-6671-496F-B8F6-86444497804E}"/>
              </a:ext>
            </a:extLst>
          </p:cNvPr>
          <p:cNvSpPr txBox="1"/>
          <p:nvPr/>
        </p:nvSpPr>
        <p:spPr>
          <a:xfrm>
            <a:off x="3383281" y="5952226"/>
            <a:ext cx="5760719" cy="923330"/>
          </a:xfrm>
          <a:prstGeom prst="rect">
            <a:avLst/>
          </a:prstGeom>
          <a:noFill/>
        </p:spPr>
        <p:txBody>
          <a:bodyPr wrap="square" rtlCol="0">
            <a:spAutoFit/>
          </a:bodyPr>
          <a:lstStyle/>
          <a:p>
            <a:r>
              <a:rPr lang="zh-CN" altLang="en-US" b="1" dirty="0"/>
              <a:t>太乐文化科技</a:t>
            </a:r>
            <a:r>
              <a:rPr lang="zh-CN" altLang="en-US" dirty="0"/>
              <a:t>控股</a:t>
            </a:r>
            <a:r>
              <a:rPr lang="en-US" altLang="zh-CN" dirty="0"/>
              <a:t>52%</a:t>
            </a:r>
            <a:r>
              <a:rPr lang="zh-CN" altLang="en-US" dirty="0"/>
              <a:t>，是</a:t>
            </a:r>
            <a:r>
              <a:rPr lang="zh-CN" altLang="en-US" b="1" dirty="0"/>
              <a:t>北京太合音乐文化发展</a:t>
            </a:r>
            <a:r>
              <a:rPr lang="zh-CN" altLang="en-US" dirty="0"/>
              <a:t>的全资子公司，</a:t>
            </a:r>
            <a:r>
              <a:rPr lang="zh-CN" altLang="en-US" b="1" dirty="0"/>
              <a:t>太合音乐的最大股东为北京百度网讯科技</a:t>
            </a:r>
            <a:r>
              <a:rPr lang="zh-CN" altLang="en-US" dirty="0"/>
              <a:t>（百度子公司 </a:t>
            </a:r>
            <a:r>
              <a:rPr lang="en-US" altLang="zh-CN" strike="sngStrike" dirty="0"/>
              <a:t>what’s your problem</a:t>
            </a:r>
            <a:r>
              <a:rPr lang="zh-CN" altLang="en-US" dirty="0"/>
              <a:t>）</a:t>
            </a:r>
          </a:p>
        </p:txBody>
      </p:sp>
    </p:spTree>
    <p:extLst>
      <p:ext uri="{BB962C8B-B14F-4D97-AF65-F5344CB8AC3E}">
        <p14:creationId xmlns:p14="http://schemas.microsoft.com/office/powerpoint/2010/main" val="31269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BB7F5-4A2B-4784-A120-311A2E4FFF55}"/>
              </a:ext>
            </a:extLst>
          </p:cNvPr>
          <p:cNvSpPr>
            <a:spLocks noGrp="1"/>
          </p:cNvSpPr>
          <p:nvPr>
            <p:ph type="title"/>
          </p:nvPr>
        </p:nvSpPr>
        <p:spPr/>
        <p:txBody>
          <a:bodyPr/>
          <a:lstStyle/>
          <a:p>
            <a:r>
              <a:rPr lang="zh-CN" altLang="en-US" dirty="0"/>
              <a:t>讲述视觉化的故事</a:t>
            </a:r>
          </a:p>
        </p:txBody>
      </p:sp>
      <p:sp>
        <p:nvSpPr>
          <p:cNvPr id="3" name="内容占位符 2">
            <a:extLst>
              <a:ext uri="{FF2B5EF4-FFF2-40B4-BE49-F238E27FC236}">
                <a16:creationId xmlns:a16="http://schemas.microsoft.com/office/drawing/2014/main" id="{9701E28D-B032-4F2E-8ABB-46E170360778}"/>
              </a:ext>
            </a:extLst>
          </p:cNvPr>
          <p:cNvSpPr>
            <a:spLocks noGrp="1"/>
          </p:cNvSpPr>
          <p:nvPr>
            <p:ph idx="1"/>
          </p:nvPr>
        </p:nvSpPr>
        <p:spPr/>
        <p:txBody>
          <a:bodyPr>
            <a:normAutofit fontScale="92500" lnSpcReduction="20000"/>
          </a:bodyPr>
          <a:lstStyle/>
          <a:p>
            <a:r>
              <a:rPr lang="zh-CN" altLang="en-US" dirty="0"/>
              <a:t>解释商业模式的一种有力的方式：利用画布草图逐一介绍一个完整的视觉化故事</a:t>
            </a:r>
            <a:endParaRPr lang="en-US" altLang="zh-CN" dirty="0"/>
          </a:p>
          <a:p>
            <a:endParaRPr lang="en-US" altLang="zh-CN" sz="100" dirty="0"/>
          </a:p>
          <a:p>
            <a:r>
              <a:rPr lang="zh-CN" altLang="en-US" dirty="0"/>
              <a:t>如何讲述</a:t>
            </a:r>
            <a:endParaRPr lang="en-US" altLang="zh-CN" dirty="0"/>
          </a:p>
          <a:p>
            <a:pPr lvl="1"/>
            <a:r>
              <a:rPr lang="zh-CN" altLang="en-US" dirty="0"/>
              <a:t>绘制商业模式</a:t>
            </a:r>
            <a:endParaRPr lang="en-US" altLang="zh-CN" dirty="0"/>
          </a:p>
          <a:p>
            <a:pPr lvl="2"/>
            <a:r>
              <a:rPr lang="zh-CN" altLang="en-US" dirty="0"/>
              <a:t>用简单的文字填充各个商业模式模块</a:t>
            </a:r>
            <a:endParaRPr lang="en-US" altLang="zh-CN" dirty="0"/>
          </a:p>
          <a:p>
            <a:pPr lvl="2"/>
            <a:r>
              <a:rPr lang="zh-CN" altLang="en-US" dirty="0"/>
              <a:t>一个模块只用一张便利贴</a:t>
            </a:r>
            <a:endParaRPr lang="en-US" altLang="zh-CN" dirty="0"/>
          </a:p>
          <a:p>
            <a:pPr lvl="1"/>
            <a:r>
              <a:rPr lang="zh-CN" altLang="en-US" dirty="0"/>
              <a:t>用图形描绘每个商业模式元素</a:t>
            </a:r>
            <a:endParaRPr lang="en-US" altLang="zh-CN" dirty="0"/>
          </a:p>
          <a:p>
            <a:pPr lvl="2"/>
            <a:r>
              <a:rPr lang="zh-CN" altLang="en-US" dirty="0"/>
              <a:t>每次取下一张便利贴，再用图形去取代文字想表达的内容</a:t>
            </a:r>
            <a:endParaRPr lang="en-US" altLang="zh-CN" dirty="0"/>
          </a:p>
          <a:p>
            <a:pPr lvl="2"/>
            <a:r>
              <a:rPr lang="zh-CN" altLang="en-US" dirty="0"/>
              <a:t>图形保持简单</a:t>
            </a:r>
            <a:endParaRPr lang="en-US" altLang="zh-CN" dirty="0"/>
          </a:p>
          <a:p>
            <a:pPr lvl="1"/>
            <a:r>
              <a:rPr lang="zh-CN" altLang="en-US" dirty="0"/>
              <a:t>设计故事主线</a:t>
            </a:r>
            <a:endParaRPr lang="en-US" altLang="zh-CN" dirty="0"/>
          </a:p>
          <a:p>
            <a:pPr lvl="2"/>
            <a:r>
              <a:rPr lang="zh-CN" altLang="en-US" dirty="0"/>
              <a:t>决定讲故事的时候先贴哪张便利贴</a:t>
            </a:r>
            <a:endParaRPr lang="en-US" altLang="zh-CN" dirty="0"/>
          </a:p>
          <a:p>
            <a:pPr lvl="2"/>
            <a:r>
              <a:rPr lang="zh-CN" altLang="en-US" dirty="0"/>
              <a:t>可以尝试不同的主线与起点，只要能支撑故事</a:t>
            </a:r>
            <a:endParaRPr lang="en-US" altLang="zh-CN" dirty="0"/>
          </a:p>
          <a:p>
            <a:pPr lvl="1"/>
            <a:r>
              <a:rPr lang="zh-CN" altLang="en-US" dirty="0"/>
              <a:t>讲述故事</a:t>
            </a:r>
            <a:endParaRPr lang="en-US" altLang="zh-CN" dirty="0"/>
          </a:p>
          <a:p>
            <a:pPr lvl="2"/>
            <a:r>
              <a:rPr lang="zh-CN" altLang="en-US" dirty="0"/>
              <a:t>根据便利贴的顺序与贴图的内容逐一讲述你的商业模式</a:t>
            </a:r>
          </a:p>
        </p:txBody>
      </p:sp>
    </p:spTree>
    <p:extLst>
      <p:ext uri="{BB962C8B-B14F-4D97-AF65-F5344CB8AC3E}">
        <p14:creationId xmlns:p14="http://schemas.microsoft.com/office/powerpoint/2010/main" val="3088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down)">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wipe(down)">
                                      <p:cBhvr>
                                        <p:cTn id="15" dur="500"/>
                                        <p:tgtEl>
                                          <p:spTgt spid="3">
                                            <p:txEl>
                                              <p:pRg st="7" end="7"/>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wipe(down)">
                                      <p:cBhvr>
                                        <p:cTn id="18" dur="500"/>
                                        <p:tgtEl>
                                          <p:spTgt spid="3">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wipe(down)">
                                      <p:cBhvr>
                                        <p:cTn id="23" dur="500"/>
                                        <p:tgtEl>
                                          <p:spTgt spid="3">
                                            <p:txEl>
                                              <p:pRg st="10" end="10"/>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wipe(down)">
                                      <p:cBhvr>
                                        <p:cTn id="26" dur="500"/>
                                        <p:tgtEl>
                                          <p:spTgt spid="3">
                                            <p:txEl>
                                              <p:pRg st="11" end="1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animEffect transition="in" filter="wipe(down)">
                                      <p:cBhvr>
                                        <p:cTn id="3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TotalTime>
  <Words>3116</Words>
  <Application>Microsoft Office PowerPoint</Application>
  <PresentationFormat>全屏显示(4:3)</PresentationFormat>
  <Paragraphs>224</Paragraphs>
  <Slides>21</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等线</vt:lpstr>
      <vt:lpstr>Arial</vt:lpstr>
      <vt:lpstr>Calibri</vt:lpstr>
      <vt:lpstr>Calibri Light</vt:lpstr>
      <vt:lpstr>Office 主题​​</vt:lpstr>
      <vt:lpstr>需求与商业模式创新 第四章 商业模式设计 可视化故事、模型构建与讲故事</vt:lpstr>
      <vt:lpstr>视觉化思考的价值</vt:lpstr>
      <vt:lpstr>视觉化的实现：便利贴+绘画</vt:lpstr>
      <vt:lpstr>PowerPoint 演示文稿</vt:lpstr>
      <vt:lpstr>视觉化的作用</vt:lpstr>
      <vt:lpstr>视觉化的作用（续）</vt:lpstr>
      <vt:lpstr>根据不同目标展示出不同的视觉化细节</vt:lpstr>
      <vt:lpstr>PowerPoint 演示文稿</vt:lpstr>
      <vt:lpstr>讲述视觉化的故事</vt:lpstr>
      <vt:lpstr>大作业时完成：可视化讲述你的商业模式</vt:lpstr>
      <vt:lpstr>复习：商业模式设计-工具、方法、思维</vt:lpstr>
      <vt:lpstr>模型构建的价值</vt:lpstr>
      <vt:lpstr>设计态度与控制规模</vt:lpstr>
      <vt:lpstr>利用模型构建探究决策到执行的转换</vt:lpstr>
      <vt:lpstr>模型构建补充：用手来思考</vt:lpstr>
      <vt:lpstr>讲故事的价值和目的</vt:lpstr>
      <vt:lpstr>故事的不同视角（两个）</vt:lpstr>
      <vt:lpstr>故事与商业模式的结合（举例）</vt:lpstr>
      <vt:lpstr>讲故事的方法</vt:lpstr>
      <vt:lpstr>阿里与B站利用美股上市敲钟嘉宾讲故事</vt:lpstr>
      <vt:lpstr>模型构建训练：国内各大电商平台的优势与发展动向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需求与商业模式创新 第四章 商业模式设计 模型构建、讲故事与场景</dc:title>
  <dc:creator>Hongyu Kuang</dc:creator>
  <cp:lastModifiedBy>Kuang Hongyu</cp:lastModifiedBy>
  <cp:revision>57</cp:revision>
  <dcterms:created xsi:type="dcterms:W3CDTF">2020-03-22T03:01:07Z</dcterms:created>
  <dcterms:modified xsi:type="dcterms:W3CDTF">2022-11-29T10:06:35Z</dcterms:modified>
</cp:coreProperties>
</file>